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slides/slide25.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s/slide18.xml" ContentType="application/vnd.openxmlformats-officedocument.presentationml.slide+xml"/>
  <Override PartName="/ppt/slides/slide23.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s/slide24.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theme/theme1.xml" ContentType="application/vnd.openxmlformats-officedocument.them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60" r:id="rId1"/>
  </p:sldMasterIdLst>
  <p:notesMasterIdLst>
    <p:notesMasterId r:id="rId27"/>
  </p:notesMasterIdLst>
  <p:sldIdLst>
    <p:sldId id="256" r:id="rId2"/>
    <p:sldId id="257" r:id="rId3"/>
    <p:sldId id="258" r:id="rId4"/>
    <p:sldId id="260" r:id="rId5"/>
    <p:sldId id="262" r:id="rId6"/>
    <p:sldId id="261" r:id="rId7"/>
    <p:sldId id="259" r:id="rId8"/>
    <p:sldId id="263" r:id="rId9"/>
    <p:sldId id="264" r:id="rId10"/>
    <p:sldId id="265" r:id="rId11"/>
    <p:sldId id="266" r:id="rId12"/>
    <p:sldId id="279" r:id="rId13"/>
    <p:sldId id="280" r:id="rId14"/>
    <p:sldId id="268" r:id="rId15"/>
    <p:sldId id="270" r:id="rId16"/>
    <p:sldId id="278" r:id="rId17"/>
    <p:sldId id="267" r:id="rId18"/>
    <p:sldId id="271" r:id="rId19"/>
    <p:sldId id="273" r:id="rId20"/>
    <p:sldId id="274" r:id="rId21"/>
    <p:sldId id="275" r:id="rId22"/>
    <p:sldId id="276" r:id="rId23"/>
    <p:sldId id="277" r:id="rId24"/>
    <p:sldId id="272" r:id="rId25"/>
    <p:sldId id="28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37" d="100"/>
          <a:sy n="137" d="100"/>
        </p:scale>
        <p:origin x="-1632"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86AE97-410D-3546-AA94-28FA68217AB0}" type="datetimeFigureOut">
              <a:rPr lang="en-US" smtClean="0"/>
              <a:pPr/>
              <a:t>6/4/14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28D4E1-FE11-454E-A116-9191A618498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28D4E1-FE11-454E-A116-9191A6184985}"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E47BD1C-E873-944B-AF9A-1C5F357DCC94}" type="datetimeFigureOut">
              <a:rPr lang="en-US" smtClean="0"/>
              <a:pPr/>
              <a:t>6/4/14</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BF5CD18-686B-47A9-AFD5-66CE5FA52A6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47BD1C-E873-944B-AF9A-1C5F357DCC94}" type="datetimeFigureOut">
              <a:rPr lang="en-US" smtClean="0"/>
              <a:pPr/>
              <a:t>6/4/14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9B4BC-3B65-1547-B7DA-B904AF6D61C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47BD1C-E873-944B-AF9A-1C5F357DCC94}" type="datetimeFigureOut">
              <a:rPr lang="en-US" smtClean="0"/>
              <a:pPr/>
              <a:t>6/4/14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9B4BC-3B65-1547-B7DA-B904AF6D61C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47BD1C-E873-944B-AF9A-1C5F357DCC94}" type="datetimeFigureOut">
              <a:rPr lang="en-US" smtClean="0"/>
              <a:pPr/>
              <a:t>6/4/14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49B4BC-3B65-1547-B7DA-B904AF6D61C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6/4/14</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E47BD1C-E873-944B-AF9A-1C5F357DCC94}" type="datetimeFigureOut">
              <a:rPr lang="en-US" smtClean="0"/>
              <a:pPr/>
              <a:t>6/4/14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49B4BC-3B65-1547-B7DA-B904AF6D61C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E47BD1C-E873-944B-AF9A-1C5F357DCC94}" type="datetimeFigureOut">
              <a:rPr lang="en-US" smtClean="0"/>
              <a:pPr/>
              <a:t>6/4/14</a:t>
            </a:fld>
            <a:endParaRPr lang="en-US"/>
          </a:p>
        </p:txBody>
      </p:sp>
      <p:sp>
        <p:nvSpPr>
          <p:cNvPr id="27" name="Slide Number Placeholder 26"/>
          <p:cNvSpPr>
            <a:spLocks noGrp="1"/>
          </p:cNvSpPr>
          <p:nvPr>
            <p:ph type="sldNum" sz="quarter" idx="11"/>
          </p:nvPr>
        </p:nvSpPr>
        <p:spPr/>
        <p:txBody>
          <a:bodyPr rtlCol="0"/>
          <a:lstStyle/>
          <a:p>
            <a:fld id="{9549B4BC-3B65-1547-B7DA-B904AF6D61C3}"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E47BD1C-E873-944B-AF9A-1C5F357DCC94}" type="datetimeFigureOut">
              <a:rPr lang="en-US" smtClean="0"/>
              <a:pPr/>
              <a:t>6/4/14</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9549B4BC-3B65-1547-B7DA-B904AF6D61C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47BD1C-E873-944B-AF9A-1C5F357DCC94}" type="datetimeFigureOut">
              <a:rPr lang="en-US" smtClean="0"/>
              <a:pPr/>
              <a:t>6/4/14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49B4BC-3B65-1547-B7DA-B904AF6D61C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E47BD1C-E873-944B-AF9A-1C5F357DCC94}" type="datetimeFigureOut">
              <a:rPr lang="en-US" smtClean="0"/>
              <a:pPr/>
              <a:t>6/4/14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49B4BC-3B65-1547-B7DA-B904AF6D61C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E47BD1C-E873-944B-AF9A-1C5F357DCC94}" type="datetimeFigureOut">
              <a:rPr lang="en-US" smtClean="0"/>
              <a:pPr/>
              <a:t>6/4/14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49B4BC-3B65-1547-B7DA-B904AF6D61C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E47BD1C-E873-944B-AF9A-1C5F357DCC94}" type="datetimeFigureOut">
              <a:rPr lang="en-US" smtClean="0"/>
              <a:pPr/>
              <a:t>6/4/14</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549B4BC-3B65-1547-B7DA-B904AF6D61C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Not </a:t>
            </a:r>
            <a:r>
              <a:rPr lang="en-US" dirty="0"/>
              <a:t>Y</a:t>
            </a:r>
            <a:r>
              <a:rPr lang="en-US" dirty="0" smtClean="0"/>
              <a:t>our </a:t>
            </a:r>
            <a:r>
              <a:rPr lang="en-US" dirty="0"/>
              <a:t>S</a:t>
            </a:r>
            <a:r>
              <a:rPr lang="en-US" dirty="0" smtClean="0"/>
              <a:t>tandard Green Patient</a:t>
            </a:r>
            <a:endParaRPr lang="en-US" dirty="0"/>
          </a:p>
        </p:txBody>
      </p:sp>
      <p:sp>
        <p:nvSpPr>
          <p:cNvPr id="3" name="Subtitle 2"/>
          <p:cNvSpPr>
            <a:spLocks noGrp="1"/>
          </p:cNvSpPr>
          <p:nvPr>
            <p:ph type="subTitle" idx="1"/>
          </p:nvPr>
        </p:nvSpPr>
        <p:spPr/>
        <p:txBody>
          <a:bodyPr>
            <a:normAutofit/>
          </a:bodyPr>
          <a:lstStyle/>
          <a:p>
            <a:r>
              <a:rPr lang="en-US" dirty="0" smtClean="0"/>
              <a:t>Danielle Hirsch, MD, MPH</a:t>
            </a:r>
          </a:p>
          <a:p>
            <a:r>
              <a:rPr lang="en-US" dirty="0" smtClean="0"/>
              <a:t>PGY-4</a:t>
            </a:r>
          </a:p>
          <a:p>
            <a:r>
              <a:rPr lang="en-US" dirty="0" smtClean="0"/>
              <a:t>PEM Fellow</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IVF bolus</a:t>
            </a:r>
          </a:p>
          <a:p>
            <a:r>
              <a:rPr lang="en-US" dirty="0" err="1" smtClean="0"/>
              <a:t>Toradol</a:t>
            </a:r>
            <a:r>
              <a:rPr lang="en-US" dirty="0" smtClean="0"/>
              <a:t>, </a:t>
            </a:r>
            <a:r>
              <a:rPr lang="en-US" dirty="0" err="1" smtClean="0"/>
              <a:t>Compazine</a:t>
            </a:r>
            <a:endParaRPr lang="en-US" dirty="0" smtClean="0"/>
          </a:p>
          <a:p>
            <a:r>
              <a:rPr lang="en-US" dirty="0" err="1" smtClean="0"/>
              <a:t>Zofran</a:t>
            </a:r>
            <a:endParaRPr lang="en-US" dirty="0" smtClean="0"/>
          </a:p>
          <a:p>
            <a:r>
              <a:rPr lang="en-US" dirty="0" smtClean="0"/>
              <a:t>Reassessment later revealed that her headache improved but she still had tenderness behind her left ear so sent for CT to evaluate </a:t>
            </a:r>
            <a:r>
              <a:rPr lang="en-US" dirty="0" err="1" smtClean="0"/>
              <a:t>mastoiditis</a:t>
            </a:r>
            <a:r>
              <a:rPr lang="en-US" dirty="0" smtClean="0"/>
              <a:t>.</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CT Mastoids</a:t>
            </a:r>
            <a:endParaRPr lang="en-US" dirty="0"/>
          </a:p>
        </p:txBody>
      </p:sp>
      <p:sp>
        <p:nvSpPr>
          <p:cNvPr id="3" name="Content Placeholder 2"/>
          <p:cNvSpPr>
            <a:spLocks noGrp="1"/>
          </p:cNvSpPr>
          <p:nvPr>
            <p:ph idx="1"/>
          </p:nvPr>
        </p:nvSpPr>
        <p:spPr/>
        <p:txBody>
          <a:bodyPr>
            <a:normAutofit fontScale="55000" lnSpcReduction="20000"/>
          </a:bodyPr>
          <a:lstStyle/>
          <a:p>
            <a:r>
              <a:rPr lang="en-US" dirty="0"/>
              <a:t>Right: </a:t>
            </a:r>
            <a:r>
              <a:rPr lang="en-US" b="1" dirty="0"/>
              <a:t>There is near total </a:t>
            </a:r>
            <a:r>
              <a:rPr lang="en-US" b="1" dirty="0" err="1"/>
              <a:t>opacification</a:t>
            </a:r>
            <a:r>
              <a:rPr lang="en-US" b="1" dirty="0"/>
              <a:t> of the mastoid air cells, and there is fluid within the middle ear cavity</a:t>
            </a:r>
            <a:r>
              <a:rPr lang="en-US" dirty="0"/>
              <a:t>. There is no evidence of coalescence of the mastoid septa. There is no intracranial air. The </a:t>
            </a:r>
            <a:r>
              <a:rPr lang="en-US" dirty="0" err="1"/>
              <a:t>ossicles</a:t>
            </a:r>
            <a:r>
              <a:rPr lang="en-US" dirty="0"/>
              <a:t> appear normally located without erosion. The inner ears structures appear normal. The internal auditory canal is normal. There is some debris in the external auditory canal.</a:t>
            </a:r>
          </a:p>
          <a:p>
            <a:endParaRPr lang="en-US" dirty="0"/>
          </a:p>
          <a:p>
            <a:r>
              <a:rPr lang="en-US" dirty="0"/>
              <a:t>Left : </a:t>
            </a:r>
            <a:r>
              <a:rPr lang="en-US" b="1" dirty="0"/>
              <a:t>There is near total </a:t>
            </a:r>
            <a:r>
              <a:rPr lang="en-US" b="1" dirty="0" err="1"/>
              <a:t>opacification</a:t>
            </a:r>
            <a:r>
              <a:rPr lang="en-US" b="1" dirty="0"/>
              <a:t> of the mastoid air cells, and fluid within the middle ear cavity</a:t>
            </a:r>
            <a:r>
              <a:rPr lang="en-US" dirty="0"/>
              <a:t>. There is evidence of </a:t>
            </a:r>
            <a:r>
              <a:rPr lang="en-US" b="1" dirty="0"/>
              <a:t>cortical discontinuity, and there is intracranial air</a:t>
            </a:r>
            <a:r>
              <a:rPr lang="en-US" dirty="0"/>
              <a:t>. The </a:t>
            </a:r>
            <a:r>
              <a:rPr lang="en-US" dirty="0" err="1"/>
              <a:t>ossicles</a:t>
            </a:r>
            <a:r>
              <a:rPr lang="en-US" dirty="0"/>
              <a:t> are normally located without obvious erosion. The inner ears structures are normal. The internal auditory canal is normal. The external auditory canal contains a moderate amount of debris.</a:t>
            </a:r>
          </a:p>
          <a:p>
            <a:endParaRPr lang="en-US" dirty="0"/>
          </a:p>
          <a:p>
            <a:r>
              <a:rPr lang="en-US" dirty="0"/>
              <a:t>The wider field-of-view axial reconstructions demonstrate </a:t>
            </a:r>
            <a:r>
              <a:rPr lang="en-US" dirty="0" err="1"/>
              <a:t>pansinus</a:t>
            </a:r>
            <a:r>
              <a:rPr lang="en-US" dirty="0"/>
              <a:t> </a:t>
            </a:r>
            <a:r>
              <a:rPr lang="en-US" dirty="0" err="1"/>
              <a:t>opacification</a:t>
            </a:r>
            <a:r>
              <a:rPr lang="en-US" dirty="0"/>
              <a:t> with fluid levels.</a:t>
            </a:r>
          </a:p>
          <a:p>
            <a:endParaRPr lang="en-US" dirty="0"/>
          </a:p>
          <a:p>
            <a:r>
              <a:rPr lang="en-US" dirty="0"/>
              <a:t>IMPRESSION: Bilateral mastoid and middle ear effusions. On the left there is evidence of cortical breach and there is intracranial air. </a:t>
            </a:r>
            <a:r>
              <a:rPr lang="en-US" b="1" dirty="0"/>
              <a:t>Recommend consideration of contrast-enhanced CT or magnetic resonance imaging to evaluate for intracranial abscess and sigmoid sinus </a:t>
            </a:r>
            <a:r>
              <a:rPr lang="en-US" b="1" dirty="0" smtClean="0"/>
              <a:t>thrombosis</a:t>
            </a:r>
            <a:r>
              <a:rPr lang="en-US" dirty="0" smtClean="0"/>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Screen Shot 2014-06-04 at 9.29.02 PM.png"/>
          <p:cNvPicPr>
            <a:picLocks noChangeAspect="1"/>
          </p:cNvPicPr>
          <p:nvPr/>
        </p:nvPicPr>
        <p:blipFill>
          <a:blip r:embed="rId2"/>
          <a:stretch>
            <a:fillRect/>
          </a:stretch>
        </p:blipFill>
        <p:spPr>
          <a:xfrm>
            <a:off x="411696" y="0"/>
            <a:ext cx="8320607" cy="6858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Screen Shot 2014-06-04 at 9.29.17 PM.png"/>
          <p:cNvPicPr>
            <a:picLocks noChangeAspect="1"/>
          </p:cNvPicPr>
          <p:nvPr/>
        </p:nvPicPr>
        <p:blipFill>
          <a:blip r:embed="rId2"/>
          <a:stretch>
            <a:fillRect/>
          </a:stretch>
        </p:blipFill>
        <p:spPr>
          <a:xfrm>
            <a:off x="261163" y="0"/>
            <a:ext cx="8621673" cy="685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CT Brain with IV contrast</a:t>
            </a:r>
            <a:endParaRPr lang="en-US" dirty="0"/>
          </a:p>
        </p:txBody>
      </p:sp>
      <p:sp>
        <p:nvSpPr>
          <p:cNvPr id="3" name="Content Placeholder 2"/>
          <p:cNvSpPr>
            <a:spLocks noGrp="1"/>
          </p:cNvSpPr>
          <p:nvPr>
            <p:ph idx="1"/>
          </p:nvPr>
        </p:nvSpPr>
        <p:spPr/>
        <p:txBody>
          <a:bodyPr>
            <a:normAutofit fontScale="62500" lnSpcReduction="20000"/>
          </a:bodyPr>
          <a:lstStyle/>
          <a:p>
            <a:r>
              <a:rPr lang="en-US" dirty="0"/>
              <a:t>FINDINGS: The </a:t>
            </a:r>
            <a:r>
              <a:rPr lang="en-US" dirty="0" err="1"/>
              <a:t>opacified</a:t>
            </a:r>
            <a:r>
              <a:rPr lang="en-US" dirty="0"/>
              <a:t> mastoids and sinuses are </a:t>
            </a:r>
            <a:r>
              <a:rPr lang="en-US" dirty="0" err="1"/>
              <a:t>reidentified</a:t>
            </a:r>
            <a:r>
              <a:rPr lang="en-US" dirty="0"/>
              <a:t>. </a:t>
            </a:r>
            <a:r>
              <a:rPr lang="en-US" b="1" dirty="0"/>
              <a:t>The </a:t>
            </a:r>
            <a:r>
              <a:rPr lang="en-US" b="1" dirty="0" err="1"/>
              <a:t>extracranial</a:t>
            </a:r>
            <a:r>
              <a:rPr lang="en-US" b="1" dirty="0"/>
              <a:t> air is located within an epidural abscess in the left posterior </a:t>
            </a:r>
            <a:r>
              <a:rPr lang="en-US" b="1" dirty="0" err="1"/>
              <a:t>fossa</a:t>
            </a:r>
            <a:r>
              <a:rPr lang="en-US" dirty="0"/>
              <a:t>. This </a:t>
            </a:r>
            <a:r>
              <a:rPr lang="en-US" b="1" dirty="0"/>
              <a:t>abscess measures 3 cm in height and 0.8 cm in depth</a:t>
            </a:r>
            <a:r>
              <a:rPr lang="en-US" dirty="0"/>
              <a:t>. The abscess contains fluid and air pockets. Attenuation values are between 25 and 45 Hounsfield units. It elevates the sigmoid sinus. </a:t>
            </a:r>
            <a:r>
              <a:rPr lang="en-US" b="1" dirty="0"/>
              <a:t>There is enhancement within the displaced sigmoid sinus</a:t>
            </a:r>
            <a:r>
              <a:rPr lang="en-US" dirty="0"/>
              <a:t>. </a:t>
            </a:r>
            <a:r>
              <a:rPr lang="en-US" b="1" dirty="0"/>
              <a:t>There is a filling defect within the enhancing low sigmoid sinus and the proximal jugular vein at the level of the foramen </a:t>
            </a:r>
            <a:r>
              <a:rPr lang="en-US" b="1" dirty="0" err="1"/>
              <a:t>lacerum</a:t>
            </a:r>
            <a:r>
              <a:rPr lang="en-US" dirty="0"/>
              <a:t>. Attenuation values are between 80 and 100 Hounsfield units.</a:t>
            </a:r>
          </a:p>
          <a:p>
            <a:endParaRPr lang="en-US" dirty="0"/>
          </a:p>
          <a:p>
            <a:r>
              <a:rPr lang="en-US" dirty="0"/>
              <a:t>The remainder of the venous sinuses enhance normally. There is normal arterial enhancement. There is no pathological </a:t>
            </a:r>
            <a:r>
              <a:rPr lang="en-US" dirty="0" err="1"/>
              <a:t>parenchymal</a:t>
            </a:r>
            <a:r>
              <a:rPr lang="en-US" dirty="0"/>
              <a:t> enhancement. The ventricles are normal in size and location. </a:t>
            </a:r>
          </a:p>
          <a:p>
            <a:endParaRPr lang="en-US" dirty="0"/>
          </a:p>
          <a:p>
            <a:r>
              <a:rPr lang="en-US" dirty="0"/>
              <a:t>IMPRESSION: Left </a:t>
            </a:r>
            <a:r>
              <a:rPr lang="en-US" dirty="0" err="1"/>
              <a:t>mastoiditis</a:t>
            </a:r>
            <a:r>
              <a:rPr lang="en-US" dirty="0"/>
              <a:t> complicated by an epidural abscess, and distal sigmoid sinus/proximal jugular vein thrombus at the level of the foramen </a:t>
            </a:r>
            <a:r>
              <a:rPr lang="en-US" dirty="0" err="1"/>
              <a:t>lacerum</a:t>
            </a:r>
            <a:r>
              <a:rPr lang="en-US" dirty="0"/>
              <a: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creen Shot 2014-06-04 at 9.26.25 PM.png"/>
          <p:cNvPicPr>
            <a:picLocks noChangeAspect="1"/>
          </p:cNvPicPr>
          <p:nvPr/>
        </p:nvPicPr>
        <p:blipFill>
          <a:blip r:embed="rId2"/>
          <a:stretch>
            <a:fillRect/>
          </a:stretch>
        </p:blipFill>
        <p:spPr>
          <a:xfrm>
            <a:off x="270860" y="0"/>
            <a:ext cx="8602280" cy="6858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Screen Shot 2014-06-04 at 9.27.44 PM.png"/>
          <p:cNvPicPr>
            <a:picLocks noChangeAspect="1"/>
          </p:cNvPicPr>
          <p:nvPr/>
        </p:nvPicPr>
        <p:blipFill>
          <a:blip r:embed="rId2"/>
          <a:stretch>
            <a:fillRect/>
          </a:stretch>
        </p:blipFill>
        <p:spPr>
          <a:xfrm>
            <a:off x="388795" y="0"/>
            <a:ext cx="8366409" cy="68580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a:t>
            </a:r>
            <a:endParaRPr lang="en-US" dirty="0"/>
          </a:p>
        </p:txBody>
      </p:sp>
      <p:sp>
        <p:nvSpPr>
          <p:cNvPr id="3" name="Content Placeholder 2"/>
          <p:cNvSpPr>
            <a:spLocks noGrp="1"/>
          </p:cNvSpPr>
          <p:nvPr>
            <p:ph idx="1"/>
          </p:nvPr>
        </p:nvSpPr>
        <p:spPr/>
        <p:txBody>
          <a:bodyPr/>
          <a:lstStyle/>
          <a:p>
            <a:r>
              <a:rPr lang="en-US" dirty="0" smtClean="0"/>
              <a:t>Spoke to Neurosurgery and ENT.</a:t>
            </a:r>
          </a:p>
          <a:p>
            <a:r>
              <a:rPr lang="en-US" dirty="0" smtClean="0"/>
              <a:t>Plan to send BCX that was drawn earlier.</a:t>
            </a:r>
          </a:p>
          <a:p>
            <a:r>
              <a:rPr lang="en-US" dirty="0" smtClean="0"/>
              <a:t>ENT and Neurosurgery reviewed images and it was decided that ENT would take to surgery for BTT and drainage of abscess by </a:t>
            </a:r>
            <a:r>
              <a:rPr lang="en-US" dirty="0" err="1" smtClean="0"/>
              <a:t>mastoidectomy</a:t>
            </a:r>
            <a:r>
              <a:rPr lang="en-US" dirty="0" smtClean="0"/>
              <a:t>.</a:t>
            </a:r>
          </a:p>
          <a:p>
            <a:r>
              <a:rPr lang="en-US" dirty="0" smtClean="0"/>
              <a:t>Antibiotics to start after drainage of abscess.</a:t>
            </a:r>
          </a:p>
          <a:p>
            <a:r>
              <a:rPr lang="en-US" dirty="0" smtClean="0"/>
              <a:t>PT/PTT sent and PT elevated to 15.7</a:t>
            </a:r>
          </a:p>
          <a:p>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Complications of </a:t>
            </a:r>
            <a:r>
              <a:rPr lang="en-US" dirty="0" err="1" smtClean="0"/>
              <a:t>Otitis</a:t>
            </a:r>
            <a:r>
              <a:rPr lang="en-US" dirty="0" smtClean="0"/>
              <a:t> Media</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Conductive hearing loss</a:t>
            </a:r>
          </a:p>
          <a:p>
            <a:pPr lvl="1"/>
            <a:r>
              <a:rPr lang="en-US" dirty="0" smtClean="0"/>
              <a:t>Purulent </a:t>
            </a:r>
            <a:r>
              <a:rPr lang="en-US" dirty="0" err="1" smtClean="0"/>
              <a:t>exudate</a:t>
            </a:r>
            <a:r>
              <a:rPr lang="en-US" dirty="0" smtClean="0"/>
              <a:t> filling the middle ear leading to </a:t>
            </a:r>
            <a:r>
              <a:rPr lang="en-US" dirty="0" err="1" smtClean="0"/>
              <a:t>myringosclerosis</a:t>
            </a:r>
            <a:r>
              <a:rPr lang="en-US" dirty="0" smtClean="0"/>
              <a:t> or </a:t>
            </a:r>
            <a:r>
              <a:rPr lang="en-US" dirty="0" err="1" smtClean="0"/>
              <a:t>typanosclerosis</a:t>
            </a:r>
            <a:endParaRPr lang="en-US" dirty="0" smtClean="0"/>
          </a:p>
          <a:p>
            <a:r>
              <a:rPr lang="en-US" dirty="0" smtClean="0"/>
              <a:t>Spontaneous perforation of the TM</a:t>
            </a:r>
          </a:p>
          <a:p>
            <a:r>
              <a:rPr lang="en-US" dirty="0" err="1" smtClean="0"/>
              <a:t>Ossicular</a:t>
            </a:r>
            <a:r>
              <a:rPr lang="en-US" dirty="0" smtClean="0"/>
              <a:t> necrosis leading to conductive hearing loss</a:t>
            </a:r>
          </a:p>
          <a:p>
            <a:r>
              <a:rPr lang="en-US" dirty="0" err="1" smtClean="0"/>
              <a:t>Cholesteatoma</a:t>
            </a:r>
            <a:r>
              <a:rPr lang="en-US" dirty="0" smtClean="0"/>
              <a:t> </a:t>
            </a:r>
          </a:p>
          <a:p>
            <a:pPr lvl="1"/>
            <a:r>
              <a:rPr lang="en-US" dirty="0" smtClean="0"/>
              <a:t>Healing perforation when skin from the lateral surface of the TM gets trapped in the middle ear</a:t>
            </a:r>
          </a:p>
          <a:p>
            <a:r>
              <a:rPr lang="en-US" dirty="0" smtClean="0"/>
              <a:t>Facial nerve palsy</a:t>
            </a:r>
          </a:p>
          <a:p>
            <a:pPr lvl="1"/>
            <a:r>
              <a:rPr lang="en-US" dirty="0" smtClean="0"/>
              <a:t>Treat with IV then PO antibiotics and perform a  wide </a:t>
            </a:r>
            <a:r>
              <a:rPr lang="en-US" dirty="0" err="1" smtClean="0"/>
              <a:t>myringotomy</a:t>
            </a:r>
            <a:r>
              <a:rPr lang="en-US" dirty="0" smtClean="0"/>
              <a:t> with or without tube placement as soon as possible</a:t>
            </a:r>
          </a:p>
          <a:p>
            <a:r>
              <a:rPr lang="en-US" dirty="0" smtClean="0"/>
              <a:t>Serous </a:t>
            </a:r>
            <a:r>
              <a:rPr lang="en-US" dirty="0" err="1" smtClean="0"/>
              <a:t>labyrinthitis</a:t>
            </a:r>
            <a:endParaRPr lang="en-US" dirty="0" smtClean="0"/>
          </a:p>
          <a:p>
            <a:pPr lvl="1"/>
            <a:r>
              <a:rPr lang="en-US" dirty="0" smtClean="0"/>
              <a:t>Inflammation in the middle ear causing mild to moderate vertigo without </a:t>
            </a:r>
            <a:r>
              <a:rPr lang="en-US" dirty="0" err="1" smtClean="0"/>
              <a:t>sensorineural</a:t>
            </a:r>
            <a:r>
              <a:rPr lang="en-US" dirty="0" smtClean="0"/>
              <a:t> hearing loss</a:t>
            </a:r>
          </a:p>
          <a:p>
            <a:r>
              <a:rPr lang="en-US" dirty="0" err="1" smtClean="0"/>
              <a:t>Suppurative</a:t>
            </a:r>
            <a:r>
              <a:rPr lang="en-US" dirty="0" smtClean="0"/>
              <a:t> </a:t>
            </a:r>
            <a:r>
              <a:rPr lang="en-US" dirty="0" err="1" smtClean="0"/>
              <a:t>labyrinthitis</a:t>
            </a:r>
            <a:endParaRPr lang="en-US" dirty="0" smtClean="0"/>
          </a:p>
          <a:p>
            <a:pPr lvl="1"/>
            <a:r>
              <a:rPr lang="en-US" dirty="0" smtClean="0"/>
              <a:t>Bacteria in the inner ear causing severe </a:t>
            </a:r>
            <a:r>
              <a:rPr lang="en-US" dirty="0" err="1" smtClean="0"/>
              <a:t>sensorineural</a:t>
            </a:r>
            <a:r>
              <a:rPr lang="en-US" dirty="0" smtClean="0"/>
              <a:t> healing loss and vertigo associated with nausea and vomiting</a:t>
            </a:r>
          </a:p>
          <a:p>
            <a:pPr lvl="1"/>
            <a:r>
              <a:rPr lang="en-US" dirty="0" smtClean="0"/>
              <a:t>Treat with IV antibiotics early and wide </a:t>
            </a:r>
            <a:r>
              <a:rPr lang="en-US" dirty="0" err="1" smtClean="0"/>
              <a:t>myringotomy</a:t>
            </a:r>
            <a:r>
              <a:rPr lang="en-US" dirty="0" smtClean="0"/>
              <a:t> with tube placement</a:t>
            </a:r>
          </a:p>
          <a:p>
            <a:r>
              <a:rPr lang="en-US" dirty="0" smtClean="0"/>
              <a:t>Acute coalescent mastoid </a:t>
            </a:r>
            <a:r>
              <a:rPr lang="en-US" dirty="0" err="1" smtClean="0"/>
              <a:t>osteomyelitis</a:t>
            </a:r>
            <a:endParaRPr lang="en-US" dirty="0" smtClean="0"/>
          </a:p>
          <a:p>
            <a:pPr lvl="1"/>
            <a:r>
              <a:rPr lang="en-US" dirty="0" err="1" smtClean="0"/>
              <a:t>Suppurative</a:t>
            </a:r>
            <a:r>
              <a:rPr lang="en-US" dirty="0" smtClean="0"/>
              <a:t> </a:t>
            </a:r>
            <a:r>
              <a:rPr lang="en-US" dirty="0" err="1" smtClean="0"/>
              <a:t>mastoiditis</a:t>
            </a:r>
            <a:r>
              <a:rPr lang="en-US" dirty="0" smtClean="0"/>
              <a:t> causing destruction of the mastoid air cell</a:t>
            </a:r>
          </a:p>
          <a:p>
            <a:pPr lvl="1"/>
            <a:r>
              <a:rPr lang="en-US" dirty="0" smtClean="0"/>
              <a:t>CT temporal bone to visualize</a:t>
            </a:r>
          </a:p>
          <a:p>
            <a:pPr lvl="1"/>
            <a:r>
              <a:rPr lang="en-US" dirty="0" smtClean="0"/>
              <a:t>Pus can extend through the air cells to the medial portion of the temporal bone causing a sixth cranial nerve paralysis, deep </a:t>
            </a:r>
            <a:r>
              <a:rPr lang="en-US" dirty="0" err="1" smtClean="0"/>
              <a:t>retroorbital</a:t>
            </a:r>
            <a:r>
              <a:rPr lang="en-US" dirty="0" smtClean="0"/>
              <a:t> pain, and </a:t>
            </a:r>
            <a:r>
              <a:rPr lang="en-US" dirty="0" err="1" smtClean="0"/>
              <a:t>otorrhea</a:t>
            </a:r>
            <a:r>
              <a:rPr lang="en-US" dirty="0" smtClean="0"/>
              <a:t> (</a:t>
            </a:r>
            <a:r>
              <a:rPr lang="en-US" dirty="0" err="1" smtClean="0"/>
              <a:t>Gradenigo’s</a:t>
            </a:r>
            <a:r>
              <a:rPr lang="en-US" dirty="0" smtClean="0"/>
              <a:t> syndrome)</a:t>
            </a:r>
          </a:p>
          <a:p>
            <a:pPr lvl="1"/>
            <a:r>
              <a:rPr lang="en-US" dirty="0" smtClean="0"/>
              <a:t>Pus can also break through the mastoid tip and extend into the upper neck (</a:t>
            </a:r>
            <a:r>
              <a:rPr lang="en-US" dirty="0" err="1" smtClean="0"/>
              <a:t>Bezold</a:t>
            </a:r>
            <a:r>
              <a:rPr lang="en-US" dirty="0" smtClean="0"/>
              <a:t> abscess)</a:t>
            </a:r>
          </a:p>
          <a:p>
            <a:r>
              <a:rPr lang="en-US" dirty="0" smtClean="0"/>
              <a:t>Meningitis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 Common Complications</a:t>
            </a:r>
            <a:endParaRPr lang="en-US" dirty="0"/>
          </a:p>
        </p:txBody>
      </p:sp>
      <p:sp>
        <p:nvSpPr>
          <p:cNvPr id="3" name="Content Placeholder 2"/>
          <p:cNvSpPr>
            <a:spLocks noGrp="1"/>
          </p:cNvSpPr>
          <p:nvPr>
            <p:ph idx="1"/>
          </p:nvPr>
        </p:nvSpPr>
        <p:spPr/>
        <p:txBody>
          <a:bodyPr>
            <a:normAutofit/>
          </a:bodyPr>
          <a:lstStyle/>
          <a:p>
            <a:r>
              <a:rPr lang="en-US" dirty="0" err="1" smtClean="0"/>
              <a:t>Cerebritis</a:t>
            </a:r>
            <a:endParaRPr lang="en-US" dirty="0" smtClean="0"/>
          </a:p>
          <a:p>
            <a:r>
              <a:rPr lang="en-US" dirty="0" smtClean="0"/>
              <a:t>Epidural abscess</a:t>
            </a:r>
          </a:p>
          <a:p>
            <a:r>
              <a:rPr lang="en-US" dirty="0" smtClean="0"/>
              <a:t>Brain abscess</a:t>
            </a:r>
          </a:p>
          <a:p>
            <a:r>
              <a:rPr lang="en-US" dirty="0" smtClean="0"/>
              <a:t>Lateral sinus thrombosis</a:t>
            </a:r>
          </a:p>
          <a:p>
            <a:r>
              <a:rPr lang="en-US" dirty="0" err="1" smtClean="0"/>
              <a:t>Otitic</a:t>
            </a:r>
            <a:r>
              <a:rPr lang="en-US" dirty="0" smtClean="0"/>
              <a:t> hydrocephalus</a:t>
            </a:r>
          </a:p>
          <a:p>
            <a:endParaRPr lang="en-US" dirty="0" smtClean="0"/>
          </a:p>
          <a:p>
            <a:r>
              <a:rPr lang="en-US" dirty="0" smtClean="0"/>
              <a:t>A child with overt or impending intracranial complications should be stabilized, given IV </a:t>
            </a:r>
            <a:r>
              <a:rPr lang="en-US" dirty="0" err="1" smtClean="0"/>
              <a:t>abx</a:t>
            </a:r>
            <a:r>
              <a:rPr lang="en-US" dirty="0" smtClean="0"/>
              <a:t>, and CT with IV contrast or MRI</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Chief Complaint</a:t>
            </a:r>
            <a:endParaRPr lang="en-US" dirty="0"/>
          </a:p>
        </p:txBody>
      </p:sp>
      <p:sp>
        <p:nvSpPr>
          <p:cNvPr id="3" name="Content Placeholder 2"/>
          <p:cNvSpPr>
            <a:spLocks noGrp="1"/>
          </p:cNvSpPr>
          <p:nvPr>
            <p:ph idx="1"/>
          </p:nvPr>
        </p:nvSpPr>
        <p:spPr/>
        <p:txBody>
          <a:bodyPr/>
          <a:lstStyle/>
          <a:p>
            <a:r>
              <a:rPr lang="en-US" dirty="0" smtClean="0"/>
              <a:t>Headache</a:t>
            </a:r>
          </a:p>
          <a:p>
            <a:r>
              <a:rPr lang="en-US" dirty="0" smtClean="0"/>
              <a:t>Vomiting</a:t>
            </a:r>
          </a:p>
          <a:p>
            <a:r>
              <a:rPr lang="en-US" dirty="0" smtClean="0"/>
              <a:t>Ear Infection</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Pathogens of AOM</a:t>
            </a:r>
            <a:endParaRPr lang="en-US" dirty="0"/>
          </a:p>
        </p:txBody>
      </p:sp>
      <p:sp>
        <p:nvSpPr>
          <p:cNvPr id="3" name="Content Placeholder 2"/>
          <p:cNvSpPr>
            <a:spLocks noGrp="1"/>
          </p:cNvSpPr>
          <p:nvPr>
            <p:ph idx="1"/>
          </p:nvPr>
        </p:nvSpPr>
        <p:spPr/>
        <p:txBody>
          <a:bodyPr>
            <a:normAutofit/>
          </a:bodyPr>
          <a:lstStyle/>
          <a:p>
            <a:r>
              <a:rPr lang="en-US" i="1" dirty="0" smtClean="0"/>
              <a:t>S. </a:t>
            </a:r>
            <a:r>
              <a:rPr lang="en-US" i="1" dirty="0" err="1" smtClean="0"/>
              <a:t>pneumoniae</a:t>
            </a:r>
            <a:r>
              <a:rPr lang="en-US" i="1" dirty="0" smtClean="0"/>
              <a:t> </a:t>
            </a:r>
          </a:p>
          <a:p>
            <a:pPr lvl="1"/>
            <a:r>
              <a:rPr lang="en-US" dirty="0" smtClean="0"/>
              <a:t>Less likely to resolve spontaneously without treatment</a:t>
            </a:r>
          </a:p>
          <a:p>
            <a:r>
              <a:rPr lang="en-US" i="1" dirty="0" smtClean="0"/>
              <a:t>H. </a:t>
            </a:r>
            <a:r>
              <a:rPr lang="en-US" i="1" dirty="0" err="1" smtClean="0"/>
              <a:t>influenzae</a:t>
            </a:r>
            <a:endParaRPr lang="en-US" i="1" dirty="0" smtClean="0"/>
          </a:p>
          <a:p>
            <a:r>
              <a:rPr lang="en-US" i="1" dirty="0" smtClean="0"/>
              <a:t>M. </a:t>
            </a:r>
            <a:r>
              <a:rPr lang="en-US" i="1" dirty="0" err="1" smtClean="0"/>
              <a:t>catarrhalis</a:t>
            </a:r>
            <a:endParaRPr lang="en-US" i="1"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First line treatment is Amoxicillin</a:t>
            </a:r>
          </a:p>
          <a:p>
            <a:r>
              <a:rPr lang="en-US" dirty="0" smtClean="0"/>
              <a:t>If allergy (anaphylaxis or hives) treat with </a:t>
            </a:r>
            <a:r>
              <a:rPr lang="en-US" dirty="0" err="1" smtClean="0"/>
              <a:t>Azithromycin</a:t>
            </a:r>
            <a:r>
              <a:rPr lang="en-US" dirty="0" smtClean="0"/>
              <a:t>, </a:t>
            </a:r>
            <a:r>
              <a:rPr lang="en-US" dirty="0" err="1" smtClean="0"/>
              <a:t>Clarithromycin</a:t>
            </a:r>
            <a:r>
              <a:rPr lang="en-US" dirty="0" smtClean="0"/>
              <a:t>, or Erythromycin</a:t>
            </a:r>
          </a:p>
          <a:p>
            <a:r>
              <a:rPr lang="en-US" dirty="0" smtClean="0"/>
              <a:t>If symptoms persist for 48-72 hours re-evaluate child and give B-</a:t>
            </a:r>
            <a:r>
              <a:rPr lang="en-US" dirty="0" err="1" smtClean="0"/>
              <a:t>lactam</a:t>
            </a:r>
            <a:r>
              <a:rPr lang="en-US" dirty="0" smtClean="0"/>
              <a:t> coverage specifically </a:t>
            </a:r>
            <a:r>
              <a:rPr lang="en-US" dirty="0" err="1" smtClean="0"/>
              <a:t>amoxcillin-clavulanate</a:t>
            </a:r>
            <a:r>
              <a:rPr lang="en-US" dirty="0" smtClean="0"/>
              <a:t>, or </a:t>
            </a:r>
            <a:r>
              <a:rPr lang="en-US" dirty="0" err="1" smtClean="0"/>
              <a:t>cefdinir</a:t>
            </a:r>
            <a:r>
              <a:rPr lang="en-US" dirty="0" smtClean="0"/>
              <a:t>, </a:t>
            </a:r>
            <a:r>
              <a:rPr lang="en-US" dirty="0" err="1" smtClean="0"/>
              <a:t>cefuroxime</a:t>
            </a:r>
            <a:r>
              <a:rPr lang="en-US" dirty="0" smtClean="0"/>
              <a:t>, </a:t>
            </a:r>
            <a:r>
              <a:rPr lang="en-US" dirty="0" err="1" smtClean="0"/>
              <a:t>cefpodoxime</a:t>
            </a:r>
            <a:r>
              <a:rPr lang="en-US" dirty="0" smtClean="0"/>
              <a:t>, or IV/IM </a:t>
            </a:r>
            <a:r>
              <a:rPr lang="en-US" dirty="0" err="1" smtClean="0"/>
              <a:t>ceftraixone</a:t>
            </a:r>
            <a:endParaRPr lang="en-US" dirty="0" smtClean="0"/>
          </a:p>
          <a:p>
            <a:r>
              <a:rPr lang="en-US" dirty="0" smtClean="0"/>
              <a:t>Treat pain with acetaminophen or ibuprofen, topical </a:t>
            </a:r>
            <a:r>
              <a:rPr lang="en-US" dirty="0" err="1" smtClean="0"/>
              <a:t>benzocaine</a:t>
            </a:r>
            <a:r>
              <a:rPr lang="en-US" dirty="0" smtClean="0"/>
              <a:t> provides brief relief (30-60 minutes) but do not use in patients with TM perforations or ear tubes.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Epidural Abscess</a:t>
            </a:r>
            <a:endParaRPr lang="en-US" dirty="0"/>
          </a:p>
        </p:txBody>
      </p:sp>
      <p:sp>
        <p:nvSpPr>
          <p:cNvPr id="3" name="Content Placeholder 2"/>
          <p:cNvSpPr>
            <a:spLocks noGrp="1"/>
          </p:cNvSpPr>
          <p:nvPr>
            <p:ph idx="1"/>
          </p:nvPr>
        </p:nvSpPr>
        <p:spPr/>
        <p:txBody>
          <a:bodyPr>
            <a:normAutofit/>
          </a:bodyPr>
          <a:lstStyle/>
          <a:p>
            <a:r>
              <a:rPr lang="en-US" dirty="0" smtClean="0"/>
              <a:t>Complication of a temporal bone infection from destruction of bone in coalescent </a:t>
            </a:r>
            <a:r>
              <a:rPr lang="en-US" dirty="0" err="1" smtClean="0"/>
              <a:t>mastoiditis</a:t>
            </a:r>
            <a:r>
              <a:rPr lang="en-US" dirty="0" smtClean="0"/>
              <a:t> and in chronic </a:t>
            </a:r>
            <a:r>
              <a:rPr lang="en-US" dirty="0" err="1" smtClean="0"/>
              <a:t>otitis</a:t>
            </a:r>
            <a:r>
              <a:rPr lang="en-US" dirty="0" smtClean="0"/>
              <a:t> media with </a:t>
            </a:r>
            <a:r>
              <a:rPr lang="en-US" dirty="0" err="1" smtClean="0"/>
              <a:t>cholesteatoma</a:t>
            </a:r>
            <a:r>
              <a:rPr lang="en-US" dirty="0" smtClean="0"/>
              <a:t>.</a:t>
            </a:r>
          </a:p>
          <a:p>
            <a:r>
              <a:rPr lang="en-US" dirty="0" smtClean="0"/>
              <a:t>Options for therapy are antibiotics, antibiotics plus </a:t>
            </a:r>
            <a:r>
              <a:rPr lang="en-US" dirty="0" err="1" smtClean="0"/>
              <a:t>myringotomy</a:t>
            </a:r>
            <a:r>
              <a:rPr lang="en-US" dirty="0" smtClean="0"/>
              <a:t>, and </a:t>
            </a:r>
            <a:r>
              <a:rPr lang="en-US" dirty="0" err="1" smtClean="0"/>
              <a:t>mastoidectomy</a:t>
            </a:r>
            <a:r>
              <a:rPr lang="en-US" dirty="0" smtClean="0"/>
              <a:t>. </a:t>
            </a:r>
          </a:p>
          <a:p>
            <a:r>
              <a:rPr lang="en-US" dirty="0" smtClean="0"/>
              <a:t>The mean disease duration of acute </a:t>
            </a:r>
            <a:r>
              <a:rPr lang="en-US" dirty="0" err="1" smtClean="0"/>
              <a:t>mastoiditis</a:t>
            </a:r>
            <a:r>
              <a:rPr lang="en-US" dirty="0" smtClean="0"/>
              <a:t> has been reported to be 5-14 days.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Sinus Thrombosis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a:t>
            </a:r>
            <a:r>
              <a:rPr lang="en-US" dirty="0" smtClean="0"/>
              <a:t>are</a:t>
            </a:r>
            <a:r>
              <a:rPr lang="en-US" dirty="0" smtClean="0"/>
              <a:t>, but potentially life-threatening, </a:t>
            </a:r>
            <a:r>
              <a:rPr lang="en-US" dirty="0" smtClean="0"/>
              <a:t>condition.</a:t>
            </a:r>
          </a:p>
          <a:p>
            <a:r>
              <a:rPr lang="en-US" dirty="0" smtClean="0"/>
              <a:t>The result </a:t>
            </a:r>
            <a:r>
              <a:rPr lang="en-US" dirty="0" smtClean="0"/>
              <a:t>of mastoid bone erosion caused by </a:t>
            </a:r>
            <a:r>
              <a:rPr lang="en-US" dirty="0" err="1" smtClean="0"/>
              <a:t>cholesteatoma</a:t>
            </a:r>
            <a:r>
              <a:rPr lang="en-US" dirty="0" smtClean="0"/>
              <a:t>, </a:t>
            </a:r>
            <a:r>
              <a:rPr lang="en-US" dirty="0" err="1" smtClean="0"/>
              <a:t>granulomatous</a:t>
            </a:r>
            <a:r>
              <a:rPr lang="en-US" dirty="0" smtClean="0"/>
              <a:t> process or coalescence, forming the </a:t>
            </a:r>
            <a:r>
              <a:rPr lang="en-US" dirty="0" err="1" smtClean="0"/>
              <a:t>perisinual</a:t>
            </a:r>
            <a:r>
              <a:rPr lang="en-US" dirty="0" smtClean="0"/>
              <a:t> abscess or</a:t>
            </a:r>
            <a:r>
              <a:rPr lang="en-US" dirty="0" smtClean="0"/>
              <a:t> caused </a:t>
            </a:r>
            <a:r>
              <a:rPr lang="en-US" dirty="0" smtClean="0"/>
              <a:t>by </a:t>
            </a:r>
            <a:r>
              <a:rPr lang="en-US" dirty="0" err="1" smtClean="0"/>
              <a:t>osteothrombophlebitis</a:t>
            </a:r>
            <a:r>
              <a:rPr lang="en-US" dirty="0" smtClean="0"/>
              <a:t> in the early phase of infection, in which the bony sinus plate remains </a:t>
            </a:r>
            <a:r>
              <a:rPr lang="en-US" dirty="0" smtClean="0"/>
              <a:t>intact.</a:t>
            </a:r>
          </a:p>
          <a:p>
            <a:r>
              <a:rPr lang="en-US" dirty="0" smtClean="0"/>
              <a:t>Most </a:t>
            </a:r>
            <a:r>
              <a:rPr lang="en-US" dirty="0" smtClean="0"/>
              <a:t>common clinical findings are those of raised</a:t>
            </a:r>
            <a:r>
              <a:rPr lang="en-US" dirty="0" smtClean="0"/>
              <a:t> ICP especially </a:t>
            </a:r>
            <a:r>
              <a:rPr lang="en-US" dirty="0" smtClean="0"/>
              <a:t>seizures, headaches, vomiting, altered consciousness, and focal neurologic </a:t>
            </a:r>
            <a:r>
              <a:rPr lang="en-US" dirty="0" smtClean="0"/>
              <a:t>signs.</a:t>
            </a:r>
          </a:p>
          <a:p>
            <a:r>
              <a:rPr lang="en-US" dirty="0" smtClean="0"/>
              <a:t>Treatment includes </a:t>
            </a:r>
            <a:r>
              <a:rPr lang="en-US" dirty="0" smtClean="0"/>
              <a:t>hydration, systemic antibiotics, and surgical management of the </a:t>
            </a:r>
            <a:r>
              <a:rPr lang="en-US" dirty="0" err="1" smtClean="0"/>
              <a:t>mastoiditis</a:t>
            </a:r>
            <a:r>
              <a:rPr lang="en-US" dirty="0" smtClean="0"/>
              <a:t>.</a:t>
            </a:r>
          </a:p>
          <a:p>
            <a:pPr lvl="1"/>
            <a:r>
              <a:rPr lang="en-US" dirty="0" err="1" smtClean="0"/>
              <a:t>M</a:t>
            </a:r>
            <a:r>
              <a:rPr lang="en-US" dirty="0" err="1" smtClean="0"/>
              <a:t>astoidectomy</a:t>
            </a:r>
            <a:r>
              <a:rPr lang="en-US" dirty="0" smtClean="0"/>
              <a:t> and incision </a:t>
            </a:r>
            <a:r>
              <a:rPr lang="en-US" dirty="0" smtClean="0"/>
              <a:t>of sigmoid sinus</a:t>
            </a:r>
            <a:r>
              <a:rPr lang="en-US" dirty="0" smtClean="0"/>
              <a:t> with removal </a:t>
            </a:r>
            <a:r>
              <a:rPr lang="en-US" dirty="0" smtClean="0"/>
              <a:t>of the </a:t>
            </a:r>
            <a:r>
              <a:rPr lang="en-US" dirty="0" smtClean="0"/>
              <a:t>clot if fevers persist despite medical treatment.</a:t>
            </a:r>
          </a:p>
          <a:p>
            <a:pPr lvl="1"/>
            <a:r>
              <a:rPr lang="en-US" dirty="0" smtClean="0"/>
              <a:t>A</a:t>
            </a:r>
            <a:r>
              <a:rPr lang="en-US" dirty="0" smtClean="0"/>
              <a:t>nticoagulation </a:t>
            </a:r>
            <a:r>
              <a:rPr lang="en-US" dirty="0" smtClean="0"/>
              <a:t>with low-molecular-weight heparin followed by </a:t>
            </a:r>
            <a:r>
              <a:rPr lang="en-US" dirty="0" err="1" smtClean="0"/>
              <a:t>warfarin</a:t>
            </a:r>
            <a:r>
              <a:rPr lang="en-US" dirty="0" smtClean="0"/>
              <a:t> is the preferred therapy for </a:t>
            </a:r>
            <a:r>
              <a:rPr lang="en-US" dirty="0" smtClean="0"/>
              <a:t>intracranial venous sinus thrombosis.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Outcome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Patient tolerated drainage well,</a:t>
            </a:r>
            <a:r>
              <a:rPr lang="en-US" dirty="0" smtClean="0"/>
              <a:t> </a:t>
            </a:r>
            <a:r>
              <a:rPr lang="en-US" dirty="0" err="1" smtClean="0"/>
              <a:t>cerumen</a:t>
            </a:r>
            <a:r>
              <a:rPr lang="en-US" dirty="0" smtClean="0"/>
              <a:t> removed was dried puss, no </a:t>
            </a:r>
            <a:r>
              <a:rPr lang="en-US" dirty="0" smtClean="0"/>
              <a:t>growth from abscess fluid</a:t>
            </a:r>
            <a:r>
              <a:rPr lang="en-US" dirty="0" smtClean="0"/>
              <a:t> drained or </a:t>
            </a:r>
            <a:r>
              <a:rPr lang="en-US" dirty="0" smtClean="0"/>
              <a:t>BCX, placed on </a:t>
            </a:r>
            <a:r>
              <a:rPr lang="en-US" dirty="0" err="1" smtClean="0"/>
              <a:t>Cefepime</a:t>
            </a:r>
            <a:r>
              <a:rPr lang="en-US" dirty="0" smtClean="0"/>
              <a:t> and </a:t>
            </a:r>
            <a:r>
              <a:rPr lang="en-US" dirty="0" err="1" smtClean="0"/>
              <a:t>Flagyl</a:t>
            </a:r>
            <a:r>
              <a:rPr lang="en-US" dirty="0" smtClean="0"/>
              <a:t> post-op.</a:t>
            </a:r>
            <a:endParaRPr lang="en-US" dirty="0" smtClean="0"/>
          </a:p>
          <a:p>
            <a:r>
              <a:rPr lang="en-US" dirty="0" err="1" smtClean="0"/>
              <a:t>Heme/Onc</a:t>
            </a:r>
            <a:r>
              <a:rPr lang="en-US" dirty="0" smtClean="0"/>
              <a:t> recommended Heparin initially then switch to </a:t>
            </a:r>
            <a:r>
              <a:rPr lang="en-US" dirty="0" err="1" smtClean="0"/>
              <a:t>Lovenox</a:t>
            </a:r>
            <a:r>
              <a:rPr lang="en-US" dirty="0" smtClean="0"/>
              <a:t>.</a:t>
            </a:r>
          </a:p>
          <a:p>
            <a:r>
              <a:rPr lang="en-US" dirty="0" smtClean="0"/>
              <a:t>ID recommended switching to</a:t>
            </a:r>
            <a:r>
              <a:rPr lang="en-US" dirty="0" smtClean="0"/>
              <a:t> IV </a:t>
            </a:r>
            <a:r>
              <a:rPr lang="en-US" dirty="0" err="1" smtClean="0"/>
              <a:t>Ceftriaxone</a:t>
            </a:r>
            <a:r>
              <a:rPr lang="en-US" dirty="0" smtClean="0"/>
              <a:t> </a:t>
            </a:r>
            <a:r>
              <a:rPr lang="en-US" dirty="0" smtClean="0"/>
              <a:t>and </a:t>
            </a:r>
            <a:r>
              <a:rPr lang="en-US" dirty="0" err="1" smtClean="0"/>
              <a:t>Clindamycin</a:t>
            </a:r>
            <a:r>
              <a:rPr lang="en-US" dirty="0" smtClean="0"/>
              <a:t> and home on </a:t>
            </a:r>
            <a:r>
              <a:rPr lang="en-US" dirty="0" err="1" smtClean="0"/>
              <a:t>Cefpodoxime</a:t>
            </a:r>
            <a:r>
              <a:rPr lang="en-US" dirty="0" smtClean="0"/>
              <a:t> and </a:t>
            </a:r>
            <a:r>
              <a:rPr lang="en-US" dirty="0" err="1" smtClean="0"/>
              <a:t>Clindamycin</a:t>
            </a:r>
            <a:r>
              <a:rPr lang="en-US" dirty="0" smtClean="0"/>
              <a:t> PO for at least 4 weeks total.</a:t>
            </a:r>
          </a:p>
          <a:p>
            <a:r>
              <a:rPr lang="en-US" dirty="0" smtClean="0"/>
              <a:t>Overall doing well, improving </a:t>
            </a:r>
            <a:r>
              <a:rPr lang="en-US" dirty="0" smtClean="0"/>
              <a:t>everyday, discharged </a:t>
            </a:r>
            <a:r>
              <a:rPr lang="en-US" dirty="0" smtClean="0"/>
              <a:t>with home VNA.</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IMG_1258.jpg"/>
          <p:cNvPicPr>
            <a:picLocks noChangeAspect="1"/>
          </p:cNvPicPr>
          <p:nvPr/>
        </p:nvPicPr>
        <p:blipFill>
          <a:blip r:embed="rId2"/>
          <a:stretch>
            <a:fillRect/>
          </a:stretch>
        </p:blipFill>
        <p:spPr>
          <a:xfrm>
            <a:off x="2000250" y="0"/>
            <a:ext cx="5143500" cy="6858000"/>
          </a:xfrm>
          <a:prstGeom prst="rect">
            <a:avLst/>
          </a:prstGeom>
        </p:spPr>
      </p:pic>
      <p:sp>
        <p:nvSpPr>
          <p:cNvPr id="3" name="TextBox 2"/>
          <p:cNvSpPr txBox="1"/>
          <p:nvPr/>
        </p:nvSpPr>
        <p:spPr>
          <a:xfrm>
            <a:off x="2744012" y="4598267"/>
            <a:ext cx="4208720" cy="769441"/>
          </a:xfrm>
          <a:prstGeom prst="rect">
            <a:avLst/>
          </a:prstGeom>
          <a:noFill/>
        </p:spPr>
        <p:txBody>
          <a:bodyPr wrap="square" rtlCol="0">
            <a:spAutoFit/>
          </a:bodyPr>
          <a:lstStyle/>
          <a:p>
            <a:r>
              <a:rPr lang="en-US" sz="4400" dirty="0" smtClean="0"/>
              <a:t>Any Questions?</a:t>
            </a:r>
            <a:endParaRPr lang="en-US" sz="4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HPI</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Patient complains of headache</a:t>
            </a:r>
            <a:r>
              <a:rPr lang="en-US" dirty="0"/>
              <a:t>, decreased sleep, decreased PO, and vomiting. </a:t>
            </a:r>
            <a:r>
              <a:rPr lang="en-US" dirty="0" smtClean="0"/>
              <a:t> All symptoms began three days ago.</a:t>
            </a:r>
          </a:p>
          <a:p>
            <a:r>
              <a:rPr lang="en-US" dirty="0" smtClean="0"/>
              <a:t>She </a:t>
            </a:r>
            <a:r>
              <a:rPr lang="en-US" dirty="0"/>
              <a:t>was seen yesterday by her PCP and diagnosed with an OM and placed on Amoxicillin. </a:t>
            </a:r>
            <a:r>
              <a:rPr lang="en-US" dirty="0" smtClean="0"/>
              <a:t> </a:t>
            </a:r>
          </a:p>
          <a:p>
            <a:r>
              <a:rPr lang="en-US" dirty="0" smtClean="0"/>
              <a:t>She </a:t>
            </a:r>
            <a:r>
              <a:rPr lang="en-US" dirty="0"/>
              <a:t>has been having fevers and c/o left ear </a:t>
            </a:r>
            <a:r>
              <a:rPr lang="en-US" dirty="0" smtClean="0"/>
              <a:t>pain when her </a:t>
            </a:r>
            <a:r>
              <a:rPr lang="en-US" dirty="0"/>
              <a:t>brother was sitting next to her she was bothered by his speaking. </a:t>
            </a:r>
            <a:r>
              <a:rPr lang="en-US" dirty="0" smtClean="0"/>
              <a:t> </a:t>
            </a:r>
          </a:p>
          <a:p>
            <a:r>
              <a:rPr lang="en-US" dirty="0" smtClean="0"/>
              <a:t>Complains of some </a:t>
            </a:r>
            <a:r>
              <a:rPr lang="en-US" dirty="0"/>
              <a:t>left sided ear pain but no neck </a:t>
            </a:r>
            <a:r>
              <a:rPr lang="en-US" dirty="0" smtClean="0"/>
              <a:t>pain and no change in hearing or sound.  No vision complaints. </a:t>
            </a:r>
          </a:p>
          <a:p>
            <a:r>
              <a:rPr lang="en-US" dirty="0"/>
              <a:t>H</a:t>
            </a:r>
            <a:r>
              <a:rPr lang="en-US" dirty="0" smtClean="0"/>
              <a:t>eadache is left sided going to the top of the head with </a:t>
            </a:r>
            <a:r>
              <a:rPr lang="en-US" dirty="0"/>
              <a:t>decreased sleep. </a:t>
            </a:r>
            <a:r>
              <a:rPr lang="en-US" dirty="0" smtClean="0"/>
              <a:t> </a:t>
            </a:r>
          </a:p>
          <a:p>
            <a:r>
              <a:rPr lang="en-US" dirty="0" smtClean="0"/>
              <a:t>She will vomit everything </a:t>
            </a:r>
            <a:r>
              <a:rPr lang="en-US" dirty="0"/>
              <a:t>she eats. </a:t>
            </a:r>
            <a:r>
              <a:rPr lang="en-US" dirty="0" smtClean="0"/>
              <a:t> </a:t>
            </a:r>
          </a:p>
          <a:p>
            <a:r>
              <a:rPr lang="en-US" dirty="0" smtClean="0"/>
              <a:t>She </a:t>
            </a:r>
            <a:r>
              <a:rPr lang="en-US" dirty="0"/>
              <a:t>does state that she hears her heart beating fast. </a:t>
            </a:r>
            <a:r>
              <a:rPr lang="en-US" dirty="0" smtClean="0"/>
              <a:t> </a:t>
            </a:r>
            <a:endParaRPr lang="en-US" dirty="0"/>
          </a:p>
          <a:p>
            <a:r>
              <a:rPr lang="en-US" dirty="0" smtClean="0"/>
              <a:t>Mom </a:t>
            </a:r>
            <a:r>
              <a:rPr lang="en-US" dirty="0"/>
              <a:t>gave Motrin for a temp of 103F this morning at 8am.</a:t>
            </a:r>
            <a:r>
              <a:rPr lang="en-US" dirty="0" smtClean="0"/>
              <a:t> </a:t>
            </a:r>
          </a:p>
          <a:p>
            <a:r>
              <a:rPr lang="en-US" dirty="0" smtClean="0"/>
              <a:t>Her </a:t>
            </a:r>
            <a:r>
              <a:rPr lang="en-US" dirty="0"/>
              <a:t>brother was recently diagnosed with hand foot and </a:t>
            </a:r>
            <a:r>
              <a:rPr lang="en-US" dirty="0" smtClean="0"/>
              <a:t>mouth by the PCP so mom </a:t>
            </a:r>
            <a:r>
              <a:rPr lang="en-US" dirty="0"/>
              <a:t>called the PCP who suggested she come for further evaluation and a possible x-ray of her </a:t>
            </a:r>
            <a:r>
              <a:rPr lang="en-US" dirty="0" smtClean="0"/>
              <a:t>head.</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ROS</a:t>
            </a:r>
            <a:endParaRPr lang="en-US" dirty="0"/>
          </a:p>
        </p:txBody>
      </p:sp>
      <p:sp>
        <p:nvSpPr>
          <p:cNvPr id="3" name="Content Placeholder 2"/>
          <p:cNvSpPr>
            <a:spLocks noGrp="1"/>
          </p:cNvSpPr>
          <p:nvPr>
            <p:ph idx="1"/>
          </p:nvPr>
        </p:nvSpPr>
        <p:spPr/>
        <p:txBody>
          <a:bodyPr/>
          <a:lstStyle/>
          <a:p>
            <a:r>
              <a:rPr lang="en-US" dirty="0" smtClean="0"/>
              <a:t>Fever</a:t>
            </a:r>
          </a:p>
          <a:p>
            <a:r>
              <a:rPr lang="en-US" dirty="0" smtClean="0"/>
              <a:t>Ear pain</a:t>
            </a:r>
          </a:p>
          <a:p>
            <a:r>
              <a:rPr lang="en-US" dirty="0" smtClean="0"/>
              <a:t>Nasal congestion</a:t>
            </a:r>
          </a:p>
          <a:p>
            <a:r>
              <a:rPr lang="en-US" dirty="0" smtClean="0"/>
              <a:t>Cough</a:t>
            </a:r>
          </a:p>
          <a:p>
            <a:r>
              <a:rPr lang="en-US" dirty="0" smtClean="0"/>
              <a:t>Headache</a:t>
            </a:r>
          </a:p>
          <a:p>
            <a:r>
              <a:rPr lang="en-US" dirty="0" smtClean="0"/>
              <a:t>Vomiting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History</a:t>
            </a:r>
            <a:endParaRPr lang="en-US" dirty="0"/>
          </a:p>
        </p:txBody>
      </p:sp>
      <p:sp>
        <p:nvSpPr>
          <p:cNvPr id="3" name="Content Placeholder 2"/>
          <p:cNvSpPr>
            <a:spLocks noGrp="1"/>
          </p:cNvSpPr>
          <p:nvPr>
            <p:ph idx="1"/>
          </p:nvPr>
        </p:nvSpPr>
        <p:spPr/>
        <p:txBody>
          <a:bodyPr>
            <a:normAutofit/>
          </a:bodyPr>
          <a:lstStyle/>
          <a:p>
            <a:r>
              <a:rPr lang="en-US" dirty="0" smtClean="0"/>
              <a:t>No PMH</a:t>
            </a:r>
          </a:p>
          <a:p>
            <a:r>
              <a:rPr lang="en-US" dirty="0" smtClean="0"/>
              <a:t>No PSH</a:t>
            </a:r>
          </a:p>
          <a:p>
            <a:r>
              <a:rPr lang="en-US" dirty="0" smtClean="0"/>
              <a:t>FHX: Maternal Grandfather has DM2</a:t>
            </a:r>
          </a:p>
          <a:p>
            <a:r>
              <a:rPr lang="en-US" dirty="0" smtClean="0"/>
              <a:t>SHX: lives with her parents and siblings, attends 1</a:t>
            </a:r>
            <a:r>
              <a:rPr lang="en-US" baseline="30000" dirty="0" smtClean="0"/>
              <a:t>st</a:t>
            </a:r>
            <a:r>
              <a:rPr lang="en-US" dirty="0" smtClean="0"/>
              <a:t> grade</a:t>
            </a:r>
          </a:p>
          <a:p>
            <a:r>
              <a:rPr lang="en-US" dirty="0" smtClean="0"/>
              <a:t>Meds: Amoxicillin, Motrin</a:t>
            </a:r>
          </a:p>
          <a:p>
            <a:r>
              <a:rPr lang="en-US" dirty="0" smtClean="0"/>
              <a:t>NKDA</a:t>
            </a:r>
          </a:p>
          <a:p>
            <a:r>
              <a:rPr lang="en-US" dirty="0" smtClean="0"/>
              <a:t>Vaccines are UTD</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Temp 37.1C, HR 90, BP 104/70, RR 20, SpO2 100% RA</a:t>
            </a:r>
          </a:p>
          <a:p>
            <a:r>
              <a:rPr lang="en-US" dirty="0"/>
              <a:t>General:  Alert, no acute distress.  </a:t>
            </a:r>
          </a:p>
          <a:p>
            <a:r>
              <a:rPr lang="en-US" dirty="0"/>
              <a:t>Skin:  Warm, dry, pink, intact.  </a:t>
            </a:r>
          </a:p>
          <a:p>
            <a:r>
              <a:rPr lang="en-US" dirty="0"/>
              <a:t>Head:  </a:t>
            </a:r>
            <a:r>
              <a:rPr lang="en-US" dirty="0" err="1"/>
              <a:t>Normocephalic</a:t>
            </a:r>
            <a:r>
              <a:rPr lang="en-US" dirty="0"/>
              <a:t>, </a:t>
            </a:r>
            <a:r>
              <a:rPr lang="en-US" dirty="0" err="1"/>
              <a:t>atraumatic</a:t>
            </a:r>
            <a:r>
              <a:rPr lang="en-US" dirty="0"/>
              <a:t>.  </a:t>
            </a:r>
          </a:p>
          <a:p>
            <a:r>
              <a:rPr lang="en-US" dirty="0"/>
              <a:t>Neck:  Supple, no tenderness, no </a:t>
            </a:r>
            <a:r>
              <a:rPr lang="en-US" dirty="0" err="1"/>
              <a:t>nuchal</a:t>
            </a:r>
            <a:r>
              <a:rPr lang="en-US" dirty="0"/>
              <a:t> </a:t>
            </a:r>
            <a:r>
              <a:rPr lang="en-US" dirty="0" err="1"/>
              <a:t>ridgity</a:t>
            </a:r>
            <a:r>
              <a:rPr lang="en-US" dirty="0" smtClean="0"/>
              <a:t>.</a:t>
            </a:r>
          </a:p>
          <a:p>
            <a:r>
              <a:rPr lang="en-US" dirty="0"/>
              <a:t>Eye:  Pupils are equal, round and reactive to light, </a:t>
            </a:r>
            <a:r>
              <a:rPr lang="en-US" dirty="0" err="1"/>
              <a:t>extraocular</a:t>
            </a:r>
            <a:r>
              <a:rPr lang="en-US" dirty="0"/>
              <a:t> movements are intact, normal conjunctiva.  </a:t>
            </a:r>
          </a:p>
          <a:p>
            <a:r>
              <a:rPr lang="en-US" dirty="0"/>
              <a:t>Ears, nose, mouth and throat</a:t>
            </a:r>
            <a:r>
              <a:rPr lang="en-US" b="1" dirty="0"/>
              <a:t>:  Left TM with </a:t>
            </a:r>
            <a:r>
              <a:rPr lang="en-US" b="1" dirty="0" err="1"/>
              <a:t>cerumen</a:t>
            </a:r>
            <a:r>
              <a:rPr lang="en-US" b="1" dirty="0"/>
              <a:t> unable to</a:t>
            </a:r>
            <a:r>
              <a:rPr lang="en-US" b="1" dirty="0" smtClean="0"/>
              <a:t> visualize </a:t>
            </a:r>
            <a:r>
              <a:rPr lang="en-US" b="1" dirty="0"/>
              <a:t>the TM, tenderness behind the left ear in the mastoid region, Right TM with some redness but no effusion bulging of TM, redness behind both left and right ear, not tender behind right ear. </a:t>
            </a:r>
            <a:r>
              <a:rPr lang="en-US" b="1" dirty="0" smtClean="0"/>
              <a:t> </a:t>
            </a:r>
            <a:r>
              <a:rPr lang="en-US" dirty="0" smtClean="0"/>
              <a:t>Dry </a:t>
            </a:r>
            <a:r>
              <a:rPr lang="en-US" dirty="0"/>
              <a:t>tongue with </a:t>
            </a:r>
            <a:r>
              <a:rPr lang="en-US" dirty="0" err="1"/>
              <a:t>erythema</a:t>
            </a:r>
            <a:r>
              <a:rPr lang="en-US" dirty="0"/>
              <a:t> in the posterior pharynx and tonsil on R&gt;L with uvula stuck to the right tonsil</a:t>
            </a:r>
            <a:r>
              <a:rPr lang="en-US" dirty="0" smtClean="0"/>
              <a:t>.</a:t>
            </a:r>
          </a:p>
          <a:p>
            <a:r>
              <a:rPr lang="en-US" dirty="0"/>
              <a:t>Cardiovascular:  Regular rate and rhythm, No murmur, Normal peripheral perfusion.  </a:t>
            </a:r>
          </a:p>
          <a:p>
            <a:r>
              <a:rPr lang="en-US" dirty="0"/>
              <a:t>Respiratory:  Lungs are clear to auscultation, respirations are non-labored, breath sounds are equal.  </a:t>
            </a:r>
          </a:p>
          <a:p>
            <a:r>
              <a:rPr lang="en-US" dirty="0"/>
              <a:t>Gastrointestinal:  Soft, Non distended, No </a:t>
            </a:r>
            <a:r>
              <a:rPr lang="en-US" dirty="0" err="1"/>
              <a:t>organomegaly</a:t>
            </a:r>
            <a:r>
              <a:rPr lang="en-US" dirty="0"/>
              <a:t>, Tenderness: Mild, generalized, Bowel sounds: Hyperactive.  </a:t>
            </a:r>
          </a:p>
          <a:p>
            <a:r>
              <a:rPr lang="en-US" dirty="0"/>
              <a:t>Back:  </a:t>
            </a:r>
            <a:r>
              <a:rPr lang="en-US" dirty="0" err="1"/>
              <a:t>Nontender</a:t>
            </a:r>
            <a:r>
              <a:rPr lang="en-US" dirty="0"/>
              <a:t>. </a:t>
            </a:r>
          </a:p>
          <a:p>
            <a:r>
              <a:rPr lang="en-US" dirty="0"/>
              <a:t>Musculoskeletal:  Normal ROM, normal strength.  </a:t>
            </a:r>
          </a:p>
          <a:p>
            <a:r>
              <a:rPr lang="en-US" dirty="0"/>
              <a:t>Neurological:  No focal neurological deficit observed, CN II-XII intact.  </a:t>
            </a:r>
          </a:p>
          <a:p>
            <a:r>
              <a:rPr lang="en-US" dirty="0" err="1"/>
              <a:t>Lymphatics</a:t>
            </a:r>
            <a:r>
              <a:rPr lang="en-US" dirty="0"/>
              <a:t>:  </a:t>
            </a:r>
            <a:r>
              <a:rPr lang="en-US" dirty="0" err="1"/>
              <a:t>shotty</a:t>
            </a:r>
            <a:r>
              <a:rPr lang="en-US" dirty="0"/>
              <a:t> </a:t>
            </a:r>
            <a:r>
              <a:rPr lang="en-US" dirty="0" err="1"/>
              <a:t>lymphadenopathy</a:t>
            </a:r>
            <a:r>
              <a:rPr lang="en-US" dirty="0"/>
              <a:t> on right and left anterior cervical region that is non-tender</a:t>
            </a:r>
            <a:r>
              <a:rPr lang="en-US" dirty="0" smtClean="0"/>
              <a:t>.</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PCP</a:t>
            </a:r>
            <a:endParaRPr lang="en-US" dirty="0"/>
          </a:p>
        </p:txBody>
      </p:sp>
      <p:sp>
        <p:nvSpPr>
          <p:cNvPr id="3" name="Content Placeholder 2"/>
          <p:cNvSpPr>
            <a:spLocks noGrp="1"/>
          </p:cNvSpPr>
          <p:nvPr>
            <p:ph idx="1"/>
          </p:nvPr>
        </p:nvSpPr>
        <p:spPr/>
        <p:txBody>
          <a:bodyPr/>
          <a:lstStyle/>
          <a:p>
            <a:r>
              <a:rPr lang="en-US" dirty="0" smtClean="0"/>
              <a:t>Spoke to PCP who states that he was concerned about viral meningitis given the exposure to her brother, who was diagnosed with Hand/Foot/Mouth,</a:t>
            </a:r>
            <a:r>
              <a:rPr lang="en-US" dirty="0" smtClean="0"/>
              <a:t> thus </a:t>
            </a:r>
            <a:r>
              <a:rPr lang="en-US" dirty="0" smtClean="0"/>
              <a:t>sent her in for further management.</a:t>
            </a:r>
          </a:p>
          <a:p>
            <a:r>
              <a:rPr lang="en-US" dirty="0" smtClean="0"/>
              <a:t>Expect was called in but received after patient arrived so discussed with him our concern.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Diagnosis</a:t>
            </a:r>
            <a:endParaRPr lang="en-US" dirty="0"/>
          </a:p>
        </p:txBody>
      </p:sp>
      <p:sp>
        <p:nvSpPr>
          <p:cNvPr id="3" name="Content Placeholder 2"/>
          <p:cNvSpPr>
            <a:spLocks noGrp="1"/>
          </p:cNvSpPr>
          <p:nvPr>
            <p:ph idx="1"/>
          </p:nvPr>
        </p:nvSpPr>
        <p:spPr/>
        <p:txBody>
          <a:bodyPr/>
          <a:lstStyle/>
          <a:p>
            <a:r>
              <a:rPr lang="en-US" dirty="0" err="1" smtClean="0"/>
              <a:t>Mastoiditis</a:t>
            </a:r>
            <a:endParaRPr lang="en-US" dirty="0" smtClean="0"/>
          </a:p>
          <a:p>
            <a:r>
              <a:rPr lang="en-US" dirty="0" smtClean="0"/>
              <a:t>Migraine/Headache/Dehydration</a:t>
            </a:r>
          </a:p>
          <a:p>
            <a:r>
              <a:rPr lang="en-US" dirty="0" smtClean="0"/>
              <a:t>Viral syndrome</a:t>
            </a:r>
          </a:p>
          <a:p>
            <a:r>
              <a:rPr lang="en-US" dirty="0" smtClean="0"/>
              <a:t>Strep </a:t>
            </a:r>
            <a:r>
              <a:rPr lang="en-US" dirty="0" err="1" smtClean="0"/>
              <a:t>Pharyngitis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Labs</a:t>
            </a:r>
            <a:endParaRPr lang="en-US" dirty="0"/>
          </a:p>
        </p:txBody>
      </p:sp>
      <p:sp>
        <p:nvSpPr>
          <p:cNvPr id="3" name="Content Placeholder 2"/>
          <p:cNvSpPr>
            <a:spLocks noGrp="1"/>
          </p:cNvSpPr>
          <p:nvPr>
            <p:ph idx="1"/>
          </p:nvPr>
        </p:nvSpPr>
        <p:spPr/>
        <p:txBody>
          <a:bodyPr>
            <a:normAutofit/>
          </a:bodyPr>
          <a:lstStyle/>
          <a:p>
            <a:r>
              <a:rPr lang="en-US" dirty="0" smtClean="0"/>
              <a:t>WBC 10.1, </a:t>
            </a:r>
            <a:r>
              <a:rPr lang="en-US" dirty="0" err="1" smtClean="0"/>
              <a:t>Hb</a:t>
            </a:r>
            <a:r>
              <a:rPr lang="en-US" dirty="0" smtClean="0"/>
              <a:t> 12.7, </a:t>
            </a:r>
            <a:r>
              <a:rPr lang="en-US" dirty="0" err="1" smtClean="0"/>
              <a:t>Hct</a:t>
            </a:r>
            <a:r>
              <a:rPr lang="en-US" dirty="0" smtClean="0"/>
              <a:t> 37.8, </a:t>
            </a:r>
            <a:r>
              <a:rPr lang="en-US" dirty="0" err="1" smtClean="0"/>
              <a:t>Plt</a:t>
            </a:r>
            <a:r>
              <a:rPr lang="en-US" dirty="0" smtClean="0"/>
              <a:t> 355</a:t>
            </a:r>
          </a:p>
          <a:p>
            <a:r>
              <a:rPr lang="en-US" dirty="0" err="1" smtClean="0"/>
              <a:t>Nutrophils</a:t>
            </a:r>
            <a:r>
              <a:rPr lang="en-US" dirty="0" smtClean="0"/>
              <a:t> 74% (elevated), Lymphocytes 18% (low)</a:t>
            </a:r>
          </a:p>
          <a:p>
            <a:r>
              <a:rPr lang="en-US" dirty="0" smtClean="0"/>
              <a:t>BMP unremarkable</a:t>
            </a:r>
          </a:p>
          <a:p>
            <a:r>
              <a:rPr lang="en-US" dirty="0" smtClean="0"/>
              <a:t>Rapid Strep negative</a:t>
            </a:r>
          </a:p>
          <a:p>
            <a:r>
              <a:rPr lang="en-US" dirty="0" smtClean="0"/>
              <a:t>Draw and hold BCX</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613</TotalTime>
  <Words>1631</Words>
  <Application>Microsoft Macintosh PowerPoint</Application>
  <PresentationFormat>On-screen Show (4:3)</PresentationFormat>
  <Paragraphs>143</Paragraphs>
  <Slides>25</Slides>
  <Notes>1</Notes>
  <HiddenSlides>0</HiddenSlides>
  <MMClips>0</MMClips>
  <ScaleCrop>false</ScaleCrop>
  <HeadingPairs>
    <vt:vector size="4" baseType="variant">
      <vt:variant>
        <vt:lpstr>Design Template</vt:lpstr>
      </vt:variant>
      <vt:variant>
        <vt:i4>1</vt:i4>
      </vt:variant>
      <vt:variant>
        <vt:lpstr>Slide Titles</vt:lpstr>
      </vt:variant>
      <vt:variant>
        <vt:i4>25</vt:i4>
      </vt:variant>
    </vt:vector>
  </HeadingPairs>
  <TitlesOfParts>
    <vt:vector size="26" baseType="lpstr">
      <vt:lpstr>Urban</vt:lpstr>
      <vt:lpstr>Not Your Standard Green Patient</vt:lpstr>
      <vt:lpstr>Chief Complaint</vt:lpstr>
      <vt:lpstr>HPI</vt:lpstr>
      <vt:lpstr>ROS</vt:lpstr>
      <vt:lpstr>Other History</vt:lpstr>
      <vt:lpstr>Physical Exam</vt:lpstr>
      <vt:lpstr>PCP</vt:lpstr>
      <vt:lpstr>Differential Diagnosis</vt:lpstr>
      <vt:lpstr>Labs</vt:lpstr>
      <vt:lpstr>Treatment</vt:lpstr>
      <vt:lpstr>CT Mastoids</vt:lpstr>
      <vt:lpstr>Slide 12</vt:lpstr>
      <vt:lpstr>Slide 13</vt:lpstr>
      <vt:lpstr>CT Brain with IV contrast</vt:lpstr>
      <vt:lpstr>Slide 15</vt:lpstr>
      <vt:lpstr>Slide 16</vt:lpstr>
      <vt:lpstr>Next Step</vt:lpstr>
      <vt:lpstr>Complications of Otitis Media</vt:lpstr>
      <vt:lpstr>Less Common Complications</vt:lpstr>
      <vt:lpstr>Pathogens of AOM</vt:lpstr>
      <vt:lpstr>Treatment</vt:lpstr>
      <vt:lpstr>Epidural Abscess</vt:lpstr>
      <vt:lpstr>Sinus Thrombosis</vt:lpstr>
      <vt:lpstr>Patient Outcome</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 Your Standard Green</dc:title>
  <dc:creator>Danielle Hirsch</dc:creator>
  <cp:lastModifiedBy>Danielle Hirsch</cp:lastModifiedBy>
  <cp:revision>6</cp:revision>
  <dcterms:created xsi:type="dcterms:W3CDTF">2014-06-04T20:57:33Z</dcterms:created>
  <dcterms:modified xsi:type="dcterms:W3CDTF">2014-06-05T03:00:37Z</dcterms:modified>
</cp:coreProperties>
</file>