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5" r:id="rId7"/>
    <p:sldId id="266" r:id="rId8"/>
    <p:sldId id="259" r:id="rId9"/>
    <p:sldId id="260" r:id="rId10"/>
    <p:sldId id="268" r:id="rId11"/>
    <p:sldId id="261" r:id="rId12"/>
    <p:sldId id="267" r:id="rId13"/>
    <p:sldId id="262" r:id="rId14"/>
    <p:sldId id="269" r:id="rId15"/>
    <p:sldId id="270"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7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E21E6A-CD30-4D00-B2FB-2AF1E2DBBDE7}" type="datetimeFigureOut">
              <a:rPr lang="en-US" smtClean="0"/>
              <a:t>4/2/2014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98364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E21E6A-CD30-4D00-B2FB-2AF1E2DBBDE7}" type="datetimeFigureOut">
              <a:rPr lang="en-US" smtClean="0"/>
              <a:t>4/2/2014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3192790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E21E6A-CD30-4D00-B2FB-2AF1E2DBBDE7}" type="datetimeFigureOut">
              <a:rPr lang="en-US" smtClean="0"/>
              <a:t>4/2/2014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2616949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E21E6A-CD30-4D00-B2FB-2AF1E2DBBDE7}" type="datetimeFigureOut">
              <a:rPr lang="en-US" smtClean="0"/>
              <a:t>4/2/2014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2382279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E21E6A-CD30-4D00-B2FB-2AF1E2DBBDE7}" type="datetimeFigureOut">
              <a:rPr lang="en-US" smtClean="0"/>
              <a:t>4/2/2014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3587671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E21E6A-CD30-4D00-B2FB-2AF1E2DBBDE7}" type="datetimeFigureOut">
              <a:rPr lang="en-US" smtClean="0"/>
              <a:t>4/2/2014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336183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E21E6A-CD30-4D00-B2FB-2AF1E2DBBDE7}" type="datetimeFigureOut">
              <a:rPr lang="en-US" smtClean="0"/>
              <a:t>4/2/2014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619622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E21E6A-CD30-4D00-B2FB-2AF1E2DBBDE7}" type="datetimeFigureOut">
              <a:rPr lang="en-US" smtClean="0"/>
              <a:t>4/2/2014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317004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E21E6A-CD30-4D00-B2FB-2AF1E2DBBDE7}" type="datetimeFigureOut">
              <a:rPr lang="en-US" smtClean="0"/>
              <a:t>4/2/2014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3292571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E21E6A-CD30-4D00-B2FB-2AF1E2DBBDE7}" type="datetimeFigureOut">
              <a:rPr lang="en-US" smtClean="0"/>
              <a:t>4/2/2014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2275299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E21E6A-CD30-4D00-B2FB-2AF1E2DBBDE7}" type="datetimeFigureOut">
              <a:rPr lang="en-US" smtClean="0"/>
              <a:t>4/2/2014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7BEF8-5BAD-404C-AD7B-BAC2E3CF5DC7}" type="slidenum">
              <a:rPr lang="en-US" smtClean="0"/>
              <a:t>‹#›</a:t>
            </a:fld>
            <a:endParaRPr lang="en-US"/>
          </a:p>
        </p:txBody>
      </p:sp>
    </p:spTree>
    <p:extLst>
      <p:ext uri="{BB962C8B-B14F-4D97-AF65-F5344CB8AC3E}">
        <p14:creationId xmlns:p14="http://schemas.microsoft.com/office/powerpoint/2010/main" val="2404505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21E6A-CD30-4D00-B2FB-2AF1E2DBBDE7}" type="datetimeFigureOut">
              <a:rPr lang="en-US" smtClean="0"/>
              <a:t>4/2/2014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7BEF8-5BAD-404C-AD7B-BAC2E3CF5DC7}" type="slidenum">
              <a:rPr lang="en-US" smtClean="0"/>
              <a:t>‹#›</a:t>
            </a:fld>
            <a:endParaRPr lang="en-US"/>
          </a:p>
        </p:txBody>
      </p:sp>
    </p:spTree>
    <p:extLst>
      <p:ext uri="{BB962C8B-B14F-4D97-AF65-F5344CB8AC3E}">
        <p14:creationId xmlns:p14="http://schemas.microsoft.com/office/powerpoint/2010/main" val="3329980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Tox</a:t>
            </a:r>
            <a:r>
              <a:rPr lang="en-US" dirty="0" smtClean="0"/>
              <a:t> </a:t>
            </a:r>
            <a:r>
              <a:rPr lang="en-US" dirty="0" smtClean="0"/>
              <a:t>Lecture</a:t>
            </a:r>
            <a:br>
              <a:rPr lang="en-US" dirty="0" smtClean="0"/>
            </a:br>
            <a:r>
              <a:rPr lang="en-US" dirty="0" smtClean="0"/>
              <a:t>For Floridians and Boards</a:t>
            </a:r>
            <a:endParaRPr lang="en-US" dirty="0"/>
          </a:p>
        </p:txBody>
      </p:sp>
      <p:sp>
        <p:nvSpPr>
          <p:cNvPr id="3" name="Subtitle 2"/>
          <p:cNvSpPr>
            <a:spLocks noGrp="1"/>
          </p:cNvSpPr>
          <p:nvPr>
            <p:ph type="subTitle" idx="1"/>
          </p:nvPr>
        </p:nvSpPr>
        <p:spPr/>
        <p:txBody>
          <a:bodyPr/>
          <a:lstStyle/>
          <a:p>
            <a:r>
              <a:rPr lang="en-US" dirty="0" smtClean="0"/>
              <a:t>Meghan Martin </a:t>
            </a:r>
            <a:endParaRPr lang="en-US" dirty="0"/>
          </a:p>
        </p:txBody>
      </p:sp>
    </p:spTree>
    <p:extLst>
      <p:ext uri="{BB962C8B-B14F-4D97-AF65-F5344CB8AC3E}">
        <p14:creationId xmlns:p14="http://schemas.microsoft.com/office/powerpoint/2010/main" val="2031965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p:txBody>
          <a:bodyPr/>
          <a:lstStyle/>
          <a:p>
            <a:r>
              <a:rPr lang="en-US" dirty="0" smtClean="0"/>
              <a:t>Intense, acute pain for minute to </a:t>
            </a:r>
            <a:r>
              <a:rPr lang="en-US" dirty="0" smtClean="0"/>
              <a:t>hours</a:t>
            </a:r>
          </a:p>
          <a:p>
            <a:r>
              <a:rPr lang="en-US" dirty="0" smtClean="0"/>
              <a:t>Can be self limited, lasting 2-3 hours</a:t>
            </a:r>
            <a:endParaRPr lang="en-US" dirty="0" smtClean="0"/>
          </a:p>
          <a:p>
            <a:r>
              <a:rPr lang="en-US" dirty="0" smtClean="0"/>
              <a:t>Often followed by a dull ache, may include the joints</a:t>
            </a:r>
          </a:p>
          <a:p>
            <a:r>
              <a:rPr lang="en-US" dirty="0" smtClean="0"/>
              <a:t>Some individuals may experience allergic reactions including anaphylaxis</a:t>
            </a:r>
            <a:endParaRPr lang="en-US" dirty="0"/>
          </a:p>
        </p:txBody>
      </p:sp>
    </p:spTree>
    <p:extLst>
      <p:ext uri="{BB962C8B-B14F-4D97-AF65-F5344CB8AC3E}">
        <p14:creationId xmlns:p14="http://schemas.microsoft.com/office/powerpoint/2010/main" val="741797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Three principles:</a:t>
            </a:r>
          </a:p>
          <a:p>
            <a:pPr lvl="1"/>
            <a:r>
              <a:rPr lang="en-US" dirty="0" smtClean="0"/>
              <a:t>Relieve pain</a:t>
            </a:r>
          </a:p>
          <a:p>
            <a:pPr lvl="1"/>
            <a:r>
              <a:rPr lang="en-US" dirty="0" smtClean="0"/>
              <a:t>Alleviate effects of venom</a:t>
            </a:r>
          </a:p>
          <a:p>
            <a:pPr lvl="1"/>
            <a:r>
              <a:rPr lang="en-US" dirty="0" smtClean="0"/>
              <a:t>Control shock</a:t>
            </a:r>
          </a:p>
          <a:p>
            <a:r>
              <a:rPr lang="en-US" dirty="0" smtClean="0"/>
              <a:t>Most important: Remove tentacles</a:t>
            </a:r>
          </a:p>
          <a:p>
            <a:pPr lvl="1"/>
            <a:r>
              <a:rPr lang="en-US" dirty="0" smtClean="0"/>
              <a:t>Nematocysts continue to discharge</a:t>
            </a:r>
          </a:p>
          <a:p>
            <a:r>
              <a:rPr lang="en-US" dirty="0" smtClean="0"/>
              <a:t>Wash skin with sea water or saline</a:t>
            </a:r>
          </a:p>
          <a:p>
            <a:pPr lvl="1"/>
            <a:r>
              <a:rPr lang="en-US" dirty="0" smtClean="0"/>
              <a:t>Use gloves!</a:t>
            </a:r>
          </a:p>
        </p:txBody>
      </p:sp>
    </p:spTree>
    <p:extLst>
      <p:ext uri="{BB962C8B-B14F-4D97-AF65-F5344CB8AC3E}">
        <p14:creationId xmlns:p14="http://schemas.microsoft.com/office/powerpoint/2010/main" val="34847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Hot water or hot packs may help</a:t>
            </a:r>
          </a:p>
          <a:p>
            <a:pPr lvl="1"/>
            <a:r>
              <a:rPr lang="en-US" dirty="0" smtClean="0"/>
              <a:t>Inactivates the toxin</a:t>
            </a:r>
          </a:p>
          <a:p>
            <a:r>
              <a:rPr lang="en-US" dirty="0" smtClean="0"/>
              <a:t>Tetanus immunization</a:t>
            </a:r>
          </a:p>
          <a:p>
            <a:r>
              <a:rPr lang="en-US" dirty="0" smtClean="0"/>
              <a:t>No prophylaxis with antibiotics</a:t>
            </a:r>
          </a:p>
          <a:p>
            <a:r>
              <a:rPr lang="en-US" dirty="0" smtClean="0"/>
              <a:t>Analgesics and antihistamines for anaphylaxis </a:t>
            </a:r>
          </a:p>
          <a:p>
            <a:endParaRPr lang="en-US" dirty="0"/>
          </a:p>
        </p:txBody>
      </p:sp>
    </p:spTree>
    <p:extLst>
      <p:ext uri="{BB962C8B-B14F-4D97-AF65-F5344CB8AC3E}">
        <p14:creationId xmlns:p14="http://schemas.microsoft.com/office/powerpoint/2010/main" val="422478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a:t>
            </a:r>
            <a:endParaRPr lang="en-US" dirty="0"/>
          </a:p>
        </p:txBody>
      </p:sp>
      <p:sp>
        <p:nvSpPr>
          <p:cNvPr id="3" name="Content Placeholder 2"/>
          <p:cNvSpPr>
            <a:spLocks noGrp="1"/>
          </p:cNvSpPr>
          <p:nvPr>
            <p:ph idx="1"/>
          </p:nvPr>
        </p:nvSpPr>
        <p:spPr/>
        <p:txBody>
          <a:bodyPr/>
          <a:lstStyle/>
          <a:p>
            <a:r>
              <a:rPr lang="en-US" dirty="0" smtClean="0"/>
              <a:t>Wash with fresh water</a:t>
            </a:r>
          </a:p>
          <a:p>
            <a:r>
              <a:rPr lang="en-US" dirty="0" smtClean="0"/>
              <a:t>Rub with sand</a:t>
            </a:r>
          </a:p>
          <a:p>
            <a:r>
              <a:rPr lang="en-US" dirty="0" smtClean="0"/>
              <a:t>Use vinegar or ANY chemical</a:t>
            </a:r>
            <a:endParaRPr lang="en-US" dirty="0"/>
          </a:p>
          <a:p>
            <a:r>
              <a:rPr lang="en-US" dirty="0" smtClean="0"/>
              <a:t>All can cause further envenomation by activating nematocyst to “fire” by changing the pH</a:t>
            </a:r>
            <a:endParaRPr lang="en-US" dirty="0"/>
          </a:p>
        </p:txBody>
      </p:sp>
    </p:spTree>
    <p:extLst>
      <p:ext uri="{BB962C8B-B14F-4D97-AF65-F5344CB8AC3E}">
        <p14:creationId xmlns:p14="http://schemas.microsoft.com/office/powerpoint/2010/main" val="1870303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743200"/>
            <a:ext cx="8229600" cy="3382963"/>
          </a:xfrm>
        </p:spPr>
        <p:txBody>
          <a:bodyPr>
            <a:normAutofit fontScale="70000" lnSpcReduction="20000"/>
          </a:bodyPr>
          <a:lstStyle/>
          <a:p>
            <a:r>
              <a:rPr lang="en-US" dirty="0" smtClean="0"/>
              <a:t>Portuguese Man-Of-War tests.</a:t>
            </a:r>
          </a:p>
          <a:p>
            <a:endParaRPr lang="en-US" dirty="0" smtClean="0"/>
          </a:p>
          <a:p>
            <a:r>
              <a:rPr lang="en-US" dirty="0" smtClean="0"/>
              <a:t>Often mistaken for a jellyfish, the Portuguese Man-of-War is an invertebrate whose tentacles can reach 30 feet. They live in warm ocean waters around the world, and can cause stings even more painful and debilitating than jellyfish.</a:t>
            </a:r>
          </a:p>
          <a:p>
            <a:endParaRPr lang="en-US" dirty="0" smtClean="0"/>
          </a:p>
          <a:p>
            <a:r>
              <a:rPr lang="en-US" dirty="0" smtClean="0"/>
              <a:t>A series of experiments conducted in May 2009 by the </a:t>
            </a:r>
            <a:r>
              <a:rPr lang="en-US" dirty="0" err="1" smtClean="0"/>
              <a:t>Skidaway</a:t>
            </a:r>
            <a:r>
              <a:rPr lang="en-US" dirty="0" smtClean="0"/>
              <a:t> Institute of Oceanography proved that spraying Jellyfish Squish on a Portuguese Man-of-War sting paralyzes its nematocysts, preventing them from continuing to fire, and relieving stings within minutes.</a:t>
            </a:r>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27709"/>
            <a:ext cx="9048750"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4660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144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Jellyfish</a:t>
            </a:r>
            <a:endParaRPr lang="en-US" dirty="0"/>
          </a:p>
        </p:txBody>
      </p:sp>
      <p:sp>
        <p:nvSpPr>
          <p:cNvPr id="4" name="Content Placeholder 3"/>
          <p:cNvSpPr>
            <a:spLocks noGrp="1"/>
          </p:cNvSpPr>
          <p:nvPr>
            <p:ph idx="1"/>
          </p:nvPr>
        </p:nvSpPr>
        <p:spPr/>
        <p:txBody>
          <a:bodyPr/>
          <a:lstStyle/>
          <a:p>
            <a:r>
              <a:rPr lang="en-US" dirty="0" err="1" smtClean="0"/>
              <a:t>Pelagia</a:t>
            </a:r>
            <a:r>
              <a:rPr lang="en-US" dirty="0" smtClean="0"/>
              <a:t> </a:t>
            </a:r>
            <a:r>
              <a:rPr lang="en-US" dirty="0" err="1" smtClean="0"/>
              <a:t>Noctiluca</a:t>
            </a:r>
            <a:endParaRPr lang="en-US" dirty="0" smtClean="0"/>
          </a:p>
          <a:p>
            <a:r>
              <a:rPr lang="en-US" dirty="0" smtClean="0"/>
              <a:t>Mildly toxic </a:t>
            </a:r>
          </a:p>
          <a:p>
            <a:r>
              <a:rPr lang="en-US" dirty="0" smtClean="0"/>
              <a:t>Major manifestation of local skin irritation</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3333750"/>
            <a:ext cx="4724400" cy="354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5481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a:t>Wash with gloved hand, sea water, remove </a:t>
            </a:r>
            <a:r>
              <a:rPr lang="en-US" dirty="0" smtClean="0"/>
              <a:t>tentacles</a:t>
            </a:r>
            <a:endParaRPr lang="en-US" dirty="0"/>
          </a:p>
          <a:p>
            <a:r>
              <a:rPr lang="en-US" b="1" dirty="0" smtClean="0"/>
              <a:t>Vinegar</a:t>
            </a:r>
            <a:r>
              <a:rPr lang="en-US" dirty="0" smtClean="0"/>
              <a:t>, baking soda slurry, or meat tenderizer</a:t>
            </a:r>
          </a:p>
          <a:p>
            <a:pPr lvl="1"/>
            <a:r>
              <a:rPr lang="en-US" dirty="0" smtClean="0"/>
              <a:t>30 minutes, 15 for Papain (meat tenderizer)</a:t>
            </a:r>
          </a:p>
          <a:p>
            <a:r>
              <a:rPr lang="en-US" dirty="0" smtClean="0"/>
              <a:t>Local irritation treat with topical corticosteroid cream</a:t>
            </a:r>
          </a:p>
        </p:txBody>
      </p:sp>
    </p:spTree>
    <p:extLst>
      <p:ext uri="{BB962C8B-B14F-4D97-AF65-F5344CB8AC3E}">
        <p14:creationId xmlns:p14="http://schemas.microsoft.com/office/powerpoint/2010/main" val="2448593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Stingrays!!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524000"/>
            <a:ext cx="7696200" cy="5116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7909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you should shuffle….</a:t>
            </a:r>
            <a:endParaRPr lang="en-US" dirty="0"/>
          </a:p>
        </p:txBody>
      </p:sp>
      <p:sp>
        <p:nvSpPr>
          <p:cNvPr id="3" name="Content Placeholder 2"/>
          <p:cNvSpPr>
            <a:spLocks noGrp="1"/>
          </p:cNvSpPr>
          <p:nvPr>
            <p:ph idx="1"/>
          </p:nvPr>
        </p:nvSpPr>
        <p:spPr/>
        <p:txBody>
          <a:bodyPr/>
          <a:lstStyle/>
          <a:p>
            <a:r>
              <a:rPr lang="en-US" dirty="0" smtClean="0"/>
              <a:t>1000 attacks per year in North America</a:t>
            </a:r>
          </a:p>
          <a:p>
            <a:r>
              <a:rPr lang="en-US" dirty="0" smtClean="0"/>
              <a:t>Bottom feeders that bury themselves in the sand</a:t>
            </a:r>
          </a:p>
          <a:p>
            <a:r>
              <a:rPr lang="en-US" dirty="0" smtClean="0"/>
              <a:t>Watch out!</a:t>
            </a:r>
          </a:p>
          <a:p>
            <a:r>
              <a:rPr lang="en-US" dirty="0" smtClean="0"/>
              <a:t>Envenomation usually occur when stepped on</a:t>
            </a:r>
          </a:p>
          <a:p>
            <a:r>
              <a:rPr lang="en-US" dirty="0" smtClean="0"/>
              <a:t>Injuries to lower extremities usually</a:t>
            </a:r>
          </a:p>
          <a:p>
            <a:pPr lvl="1"/>
            <a:endParaRPr lang="en-US" dirty="0"/>
          </a:p>
        </p:txBody>
      </p:sp>
    </p:spTree>
    <p:extLst>
      <p:ext uri="{BB962C8B-B14F-4D97-AF65-F5344CB8AC3E}">
        <p14:creationId xmlns:p14="http://schemas.microsoft.com/office/powerpoint/2010/main" val="244115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p:txBody>
          <a:bodyPr/>
          <a:lstStyle/>
          <a:p>
            <a:r>
              <a:rPr lang="en-US" dirty="0"/>
              <a:t>6</a:t>
            </a:r>
            <a:r>
              <a:rPr lang="en-US" dirty="0" smtClean="0"/>
              <a:t>yo previously healthy male presents to Cape Canaveral ED crying, with linear welts. Patient saw a “birdie” in the water and tried to pick it up. He felt immediate pain and the welts have been developing over the last hour since the exposure occurred. The hotel provided him with balsamic vinegar, with no improvement.</a:t>
            </a:r>
            <a:endParaRPr lang="en-US" dirty="0"/>
          </a:p>
        </p:txBody>
      </p:sp>
    </p:spTree>
    <p:extLst>
      <p:ext uri="{BB962C8B-B14F-4D97-AF65-F5344CB8AC3E}">
        <p14:creationId xmlns:p14="http://schemas.microsoft.com/office/powerpoint/2010/main" val="528618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762000"/>
            <a:ext cx="68072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9380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3182"/>
            <a:ext cx="6781799" cy="5430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85750"/>
            <a:ext cx="2857500"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2143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426547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97873"/>
            <a:ext cx="4462771"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269673"/>
            <a:ext cx="4114800" cy="308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314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Barbs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Serrated, </a:t>
            </a:r>
            <a:r>
              <a:rPr lang="en-US" dirty="0" err="1" smtClean="0"/>
              <a:t>retropointed</a:t>
            </a:r>
            <a:r>
              <a:rPr lang="en-US" dirty="0" smtClean="0"/>
              <a:t>, dentin caudal spine </a:t>
            </a:r>
          </a:p>
          <a:p>
            <a:r>
              <a:rPr lang="en-US" dirty="0" smtClean="0"/>
              <a:t>Spine is encased with secretory cells that contain venom</a:t>
            </a:r>
          </a:p>
          <a:p>
            <a:r>
              <a:rPr lang="en-US" dirty="0" smtClean="0"/>
              <a:t>Barb easily penetrates the skin, ruptures the sheath</a:t>
            </a:r>
          </a:p>
          <a:p>
            <a:r>
              <a:rPr lang="en-US" dirty="0" smtClean="0"/>
              <a:t>Toxin is heat labile, contains serotonin, 5-nucleotidase and </a:t>
            </a:r>
            <a:r>
              <a:rPr lang="en-US" dirty="0" err="1" smtClean="0"/>
              <a:t>phosphodiesterase</a:t>
            </a:r>
            <a:endParaRPr lang="en-US" dirty="0" smtClean="0"/>
          </a:p>
          <a:p>
            <a:r>
              <a:rPr lang="en-US" dirty="0"/>
              <a:t>Depresses medullary centers, interferes with cardiac conduction system, produces severe local pain</a:t>
            </a:r>
          </a:p>
          <a:p>
            <a:endParaRPr lang="en-US" dirty="0" smtClean="0"/>
          </a:p>
          <a:p>
            <a:endParaRPr lang="en-US" dirty="0"/>
          </a:p>
        </p:txBody>
      </p:sp>
    </p:spTree>
    <p:extLst>
      <p:ext uri="{BB962C8B-B14F-4D97-AF65-F5344CB8AC3E}">
        <p14:creationId xmlns:p14="http://schemas.microsoft.com/office/powerpoint/2010/main" val="375860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Wound</a:t>
            </a:r>
            <a:endParaRPr lang="en-US" dirty="0"/>
          </a:p>
        </p:txBody>
      </p:sp>
      <p:sp>
        <p:nvSpPr>
          <p:cNvPr id="3" name="Content Placeholder 2"/>
          <p:cNvSpPr>
            <a:spLocks noGrp="1"/>
          </p:cNvSpPr>
          <p:nvPr>
            <p:ph idx="1"/>
          </p:nvPr>
        </p:nvSpPr>
        <p:spPr/>
        <p:txBody>
          <a:bodyPr>
            <a:normAutofit/>
          </a:bodyPr>
          <a:lstStyle/>
          <a:p>
            <a:r>
              <a:rPr lang="en-US" dirty="0" smtClean="0"/>
              <a:t>Puncture and laceration wounds</a:t>
            </a:r>
          </a:p>
          <a:p>
            <a:r>
              <a:rPr lang="en-US" dirty="0" smtClean="0"/>
              <a:t>Sting followed by immediate pain, which spreads, from the site of injury</a:t>
            </a:r>
          </a:p>
          <a:p>
            <a:r>
              <a:rPr lang="en-US" dirty="0" smtClean="0"/>
              <a:t>Pain and edema locally</a:t>
            </a:r>
          </a:p>
          <a:p>
            <a:r>
              <a:rPr lang="en-US" dirty="0" smtClean="0"/>
              <a:t>Edges of wound may be discolored from sheath, which spreads within hours</a:t>
            </a:r>
          </a:p>
          <a:p>
            <a:r>
              <a:rPr lang="en-US" dirty="0" smtClean="0"/>
              <a:t>Necrosis without treatment</a:t>
            </a:r>
          </a:p>
        </p:txBody>
      </p:sp>
    </p:spTree>
    <p:extLst>
      <p:ext uri="{BB962C8B-B14F-4D97-AF65-F5344CB8AC3E}">
        <p14:creationId xmlns:p14="http://schemas.microsoft.com/office/powerpoint/2010/main" val="852078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p:txBody>
          <a:bodyPr/>
          <a:lstStyle/>
          <a:p>
            <a:endParaRPr lang="en-US" dirty="0" smtClean="0"/>
          </a:p>
          <a:p>
            <a:r>
              <a:rPr lang="en-US" dirty="0" smtClean="0"/>
              <a:t>Vomiting</a:t>
            </a:r>
            <a:r>
              <a:rPr lang="en-US" dirty="0"/>
              <a:t>, diarrhea, sweating, muscle fasciculation</a:t>
            </a:r>
          </a:p>
          <a:p>
            <a:r>
              <a:rPr lang="en-US" dirty="0"/>
              <a:t>Paresthesia, hypotension, hypotension, arrhythmias, and death are possible </a:t>
            </a:r>
          </a:p>
          <a:p>
            <a:endParaRPr lang="en-US"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674211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061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Goals</a:t>
            </a:r>
            <a:endParaRPr lang="en-US" dirty="0"/>
          </a:p>
        </p:txBody>
      </p:sp>
      <p:sp>
        <p:nvSpPr>
          <p:cNvPr id="3" name="Content Placeholder 2"/>
          <p:cNvSpPr>
            <a:spLocks noGrp="1"/>
          </p:cNvSpPr>
          <p:nvPr>
            <p:ph idx="1"/>
          </p:nvPr>
        </p:nvSpPr>
        <p:spPr/>
        <p:txBody>
          <a:bodyPr/>
          <a:lstStyle/>
          <a:p>
            <a:r>
              <a:rPr lang="en-US" dirty="0" smtClean="0"/>
              <a:t>Prevent complications from venom</a:t>
            </a:r>
          </a:p>
          <a:p>
            <a:r>
              <a:rPr lang="en-US" dirty="0" smtClean="0"/>
              <a:t>Alleviate pain</a:t>
            </a:r>
          </a:p>
          <a:p>
            <a:r>
              <a:rPr lang="en-US" dirty="0" smtClean="0"/>
              <a:t>Prevent secondary infection</a:t>
            </a:r>
          </a:p>
          <a:p>
            <a:endParaRPr lang="en-US" dirty="0"/>
          </a:p>
        </p:txBody>
      </p:sp>
    </p:spTree>
    <p:extLst>
      <p:ext uri="{BB962C8B-B14F-4D97-AF65-F5344CB8AC3E}">
        <p14:creationId xmlns:p14="http://schemas.microsoft.com/office/powerpoint/2010/main" val="2837596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Irrigate with cold salt water immediately</a:t>
            </a:r>
          </a:p>
          <a:p>
            <a:pPr lvl="1"/>
            <a:r>
              <a:rPr lang="en-US" dirty="0" smtClean="0"/>
              <a:t>Removes venom</a:t>
            </a:r>
          </a:p>
          <a:p>
            <a:r>
              <a:rPr lang="en-US" dirty="0" smtClean="0"/>
              <a:t>Immobilize extremity</a:t>
            </a:r>
          </a:p>
          <a:p>
            <a:r>
              <a:rPr lang="en-US" dirty="0" smtClean="0"/>
              <a:t>Control bleeding with pressure</a:t>
            </a:r>
          </a:p>
          <a:p>
            <a:r>
              <a:rPr lang="en-US" dirty="0" smtClean="0"/>
              <a:t>Treat shock with IVF</a:t>
            </a:r>
          </a:p>
          <a:p>
            <a:r>
              <a:rPr lang="en-US" dirty="0" smtClean="0"/>
              <a:t>Remove sheath remnants from wound</a:t>
            </a:r>
          </a:p>
          <a:p>
            <a:r>
              <a:rPr lang="en-US" dirty="0" smtClean="0"/>
              <a:t>Soak in hot water (104-113F) for 30-90 min</a:t>
            </a:r>
          </a:p>
          <a:p>
            <a:r>
              <a:rPr lang="en-US" dirty="0" smtClean="0"/>
              <a:t>Morphine for pain</a:t>
            </a:r>
          </a:p>
          <a:p>
            <a:r>
              <a:rPr lang="en-US" dirty="0" smtClean="0"/>
              <a:t>Tetanus </a:t>
            </a:r>
            <a:r>
              <a:rPr lang="en-US" dirty="0" err="1" smtClean="0"/>
              <a:t>prophy</a:t>
            </a:r>
            <a:r>
              <a:rPr lang="en-US" dirty="0" smtClean="0"/>
              <a:t>/immunization</a:t>
            </a:r>
          </a:p>
          <a:p>
            <a:r>
              <a:rPr lang="en-US" dirty="0" smtClean="0"/>
              <a:t>No </a:t>
            </a:r>
            <a:r>
              <a:rPr lang="en-US" dirty="0" err="1" smtClean="0"/>
              <a:t>abx</a:t>
            </a:r>
            <a:r>
              <a:rPr lang="en-US" dirty="0" smtClean="0"/>
              <a:t> </a:t>
            </a:r>
            <a:r>
              <a:rPr lang="en-US" dirty="0" err="1" smtClean="0"/>
              <a:t>prophy</a:t>
            </a:r>
            <a:endParaRPr lang="en-US" dirty="0"/>
          </a:p>
        </p:txBody>
      </p:sp>
    </p:spTree>
    <p:extLst>
      <p:ext uri="{BB962C8B-B14F-4D97-AF65-F5344CB8AC3E}">
        <p14:creationId xmlns:p14="http://schemas.microsoft.com/office/powerpoint/2010/main" val="952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927"/>
            <a:ext cx="9134763" cy="6851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0497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52" t="6409" r="4243" b="2767"/>
          <a:stretch/>
        </p:blipFill>
        <p:spPr bwMode="auto">
          <a:xfrm>
            <a:off x="-152400" y="152400"/>
            <a:ext cx="9427064" cy="6289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2145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762125"/>
            <a:ext cx="762000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8375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0"/>
            <a:ext cx="6069111" cy="404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52400"/>
            <a:ext cx="3343275" cy="460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76600" y="3750505"/>
            <a:ext cx="4063913" cy="3100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2211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 birdie wasn’t nice”</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799"/>
            <a:ext cx="7086600" cy="5182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785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71600"/>
            <a:ext cx="7180792"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5601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96291"/>
            <a:ext cx="607695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04800"/>
            <a:ext cx="3429000" cy="3082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4474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Portuguese Man-o-war</a:t>
            </a:r>
            <a:endParaRPr lang="en-US" dirty="0"/>
          </a:p>
        </p:txBody>
      </p:sp>
      <p:sp>
        <p:nvSpPr>
          <p:cNvPr id="4" name="Content Placeholder 3"/>
          <p:cNvSpPr>
            <a:spLocks noGrp="1"/>
          </p:cNvSpPr>
          <p:nvPr>
            <p:ph sz="half" idx="1"/>
          </p:nvPr>
        </p:nvSpPr>
        <p:spPr/>
        <p:txBody>
          <a:bodyPr/>
          <a:lstStyle/>
          <a:p>
            <a:r>
              <a:rPr lang="en-US" dirty="0" smtClean="0"/>
              <a:t>Colony of Hydrozoan</a:t>
            </a:r>
          </a:p>
          <a:p>
            <a:pPr lvl="1"/>
            <a:r>
              <a:rPr lang="en-US" dirty="0" smtClean="0"/>
              <a:t>“float” </a:t>
            </a:r>
            <a:r>
              <a:rPr lang="en-US" dirty="0"/>
              <a:t>u</a:t>
            </a:r>
            <a:r>
              <a:rPr lang="en-US" dirty="0" smtClean="0"/>
              <a:t>p to 30 cm</a:t>
            </a:r>
          </a:p>
          <a:p>
            <a:pPr lvl="1"/>
            <a:r>
              <a:rPr lang="en-US" dirty="0" smtClean="0"/>
              <a:t>Tentacles </a:t>
            </a:r>
            <a:r>
              <a:rPr lang="en-US" dirty="0" smtClean="0"/>
              <a:t>&gt;75ft</a:t>
            </a:r>
          </a:p>
          <a:p>
            <a:pPr lvl="1"/>
            <a:r>
              <a:rPr lang="en-US" dirty="0" smtClean="0"/>
              <a:t>Composed of nematocysts with powerful toxin</a:t>
            </a:r>
          </a:p>
          <a:p>
            <a:r>
              <a:rPr lang="en-US" dirty="0" smtClean="0"/>
              <a:t>Swimmers often stung without seeing the float</a:t>
            </a:r>
          </a:p>
          <a:p>
            <a:r>
              <a:rPr lang="en-US" dirty="0" smtClean="0"/>
              <a:t>Can discharge toxin after death</a:t>
            </a:r>
            <a:endParaRPr lang="en-US" dirty="0"/>
          </a:p>
        </p:txBody>
      </p:sp>
      <p:sp>
        <p:nvSpPr>
          <p:cNvPr id="5" name="Content Placeholder 4"/>
          <p:cNvSpPr>
            <a:spLocks noGrp="1"/>
          </p:cNvSpPr>
          <p:nvPr>
            <p:ph sz="half" idx="2"/>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371600"/>
            <a:ext cx="4010025" cy="4966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2280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Toxin</a:t>
            </a:r>
            <a:endParaRPr lang="en-US" dirty="0"/>
          </a:p>
        </p:txBody>
      </p:sp>
      <p:sp>
        <p:nvSpPr>
          <p:cNvPr id="3" name="Content Placeholder 2"/>
          <p:cNvSpPr>
            <a:spLocks noGrp="1"/>
          </p:cNvSpPr>
          <p:nvPr>
            <p:ph idx="1"/>
          </p:nvPr>
        </p:nvSpPr>
        <p:spPr/>
        <p:txBody>
          <a:bodyPr>
            <a:normAutofit/>
          </a:bodyPr>
          <a:lstStyle/>
          <a:p>
            <a:r>
              <a:rPr lang="en-US" dirty="0" err="1" smtClean="0"/>
              <a:t>Dermatonecrotic</a:t>
            </a:r>
            <a:r>
              <a:rPr lang="en-US" dirty="0" smtClean="0"/>
              <a:t>, </a:t>
            </a:r>
            <a:r>
              <a:rPr lang="en-US" dirty="0" err="1" smtClean="0"/>
              <a:t>myotoxic</a:t>
            </a:r>
            <a:r>
              <a:rPr lang="en-US" dirty="0" smtClean="0"/>
              <a:t>, </a:t>
            </a:r>
            <a:r>
              <a:rPr lang="en-US" dirty="0" err="1" smtClean="0"/>
              <a:t>cardiotoxic</a:t>
            </a:r>
            <a:r>
              <a:rPr lang="en-US" dirty="0" smtClean="0"/>
              <a:t>, neurotoxic and hemolytic</a:t>
            </a:r>
          </a:p>
          <a:p>
            <a:r>
              <a:rPr lang="en-US" dirty="0" smtClean="0"/>
              <a:t>Systemic reaction</a:t>
            </a:r>
          </a:p>
          <a:p>
            <a:pPr lvl="1"/>
            <a:r>
              <a:rPr lang="en-US" dirty="0" smtClean="0"/>
              <a:t>Headache, fever, </a:t>
            </a:r>
            <a:r>
              <a:rPr lang="en-US" dirty="0" err="1" smtClean="0"/>
              <a:t>myalgias</a:t>
            </a:r>
            <a:r>
              <a:rPr lang="en-US" dirty="0" smtClean="0"/>
              <a:t>, abdominal </a:t>
            </a:r>
            <a:r>
              <a:rPr lang="en-US" dirty="0" err="1" smtClean="0"/>
              <a:t>ridigity</a:t>
            </a:r>
            <a:r>
              <a:rPr lang="en-US" dirty="0" smtClean="0"/>
              <a:t>, </a:t>
            </a:r>
            <a:r>
              <a:rPr lang="en-US" dirty="0" err="1" smtClean="0"/>
              <a:t>arthralgias</a:t>
            </a:r>
            <a:r>
              <a:rPr lang="en-US" dirty="0" smtClean="0"/>
              <a:t>, nausea, vomiting, pallor, respiratory distress, hemolysis, renal failure, coma. </a:t>
            </a:r>
          </a:p>
          <a:p>
            <a:r>
              <a:rPr lang="en-US" dirty="0" smtClean="0"/>
              <a:t>Death can occur if extensive in relation to victim body size</a:t>
            </a:r>
          </a:p>
        </p:txBody>
      </p:sp>
    </p:spTree>
    <p:extLst>
      <p:ext uri="{BB962C8B-B14F-4D97-AF65-F5344CB8AC3E}">
        <p14:creationId xmlns:p14="http://schemas.microsoft.com/office/powerpoint/2010/main" val="2082889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610</Words>
  <Application>Microsoft Office PowerPoint</Application>
  <PresentationFormat>On-screen Show (4:3)</PresentationFormat>
  <Paragraphs>94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Tox Lecture For Floridians and Boards</vt:lpstr>
      <vt:lpstr>Case</vt:lpstr>
      <vt:lpstr>PowerPoint Presentation</vt:lpstr>
      <vt:lpstr>PowerPoint Presentation</vt:lpstr>
      <vt:lpstr>“that birdie wasn’t nice”</vt:lpstr>
      <vt:lpstr>PowerPoint Presentation</vt:lpstr>
      <vt:lpstr>PowerPoint Presentation</vt:lpstr>
      <vt:lpstr>Portuguese Man-o-war</vt:lpstr>
      <vt:lpstr>Toxin</vt:lpstr>
      <vt:lpstr>Symptoms</vt:lpstr>
      <vt:lpstr>Treatment</vt:lpstr>
      <vt:lpstr>Treatment</vt:lpstr>
      <vt:lpstr>DO NOT</vt:lpstr>
      <vt:lpstr>PowerPoint Presentation</vt:lpstr>
      <vt:lpstr>PowerPoint Presentation</vt:lpstr>
      <vt:lpstr>True Jellyfish</vt:lpstr>
      <vt:lpstr>Treatment</vt:lpstr>
      <vt:lpstr>Stingrays!!</vt:lpstr>
      <vt:lpstr>Why you should shuffle….</vt:lpstr>
      <vt:lpstr>PowerPoint Presentation</vt:lpstr>
      <vt:lpstr>PowerPoint Presentation</vt:lpstr>
      <vt:lpstr>PowerPoint Presentation</vt:lpstr>
      <vt:lpstr>Barbs</vt:lpstr>
      <vt:lpstr>Wound</vt:lpstr>
      <vt:lpstr>Symptoms</vt:lpstr>
      <vt:lpstr>Treatment Goals</vt:lpstr>
      <vt:lpstr>Treatment</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Tox Lecture</dc:title>
  <dc:creator>Meghan</dc:creator>
  <cp:lastModifiedBy>Meghan</cp:lastModifiedBy>
  <cp:revision>21</cp:revision>
  <dcterms:created xsi:type="dcterms:W3CDTF">2014-04-01T01:19:31Z</dcterms:created>
  <dcterms:modified xsi:type="dcterms:W3CDTF">2014-04-03T02:17:17Z</dcterms:modified>
</cp:coreProperties>
</file>