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tags/tag14.xml" ContentType="application/vnd.openxmlformats-officedocument.presentationml.tags+xml"/>
  <Override PartName="/ppt/notesSlides/notesSlide15.xml" ContentType="application/vnd.openxmlformats-officedocument.presentationml.notesSlide+xml"/>
  <Override PartName="/ppt/tags/tag15.xml" ContentType="application/vnd.openxmlformats-officedocument.presentationml.tags+xml"/>
  <Override PartName="/ppt/notesSlides/notesSlide16.xml" ContentType="application/vnd.openxmlformats-officedocument.presentationml.notesSlide+xml"/>
  <Override PartName="/ppt/tags/tag16.xml" ContentType="application/vnd.openxmlformats-officedocument.presentationml.tags+xml"/>
  <Override PartName="/ppt/notesSlides/notesSlide17.xml" ContentType="application/vnd.openxmlformats-officedocument.presentationml.notesSlide+xml"/>
  <Override PartName="/ppt/tags/tag17.xml" ContentType="application/vnd.openxmlformats-officedocument.presentationml.tags+xml"/>
  <Override PartName="/ppt/notesSlides/notesSlide18.xml" ContentType="application/vnd.openxmlformats-officedocument.presentationml.notesSlide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tags/tag19.xml" ContentType="application/vnd.openxmlformats-officedocument.presentationml.tags+xml"/>
  <Override PartName="/ppt/notesSlides/notesSlide20.xml" ContentType="application/vnd.openxmlformats-officedocument.presentationml.notesSlide+xml"/>
  <Override PartName="/ppt/tags/tag20.xml" ContentType="application/vnd.openxmlformats-officedocument.presentationml.tags+xml"/>
  <Override PartName="/ppt/notesSlides/notesSlide21.xml" ContentType="application/vnd.openxmlformats-officedocument.presentationml.notesSlide+xml"/>
  <Override PartName="/ppt/tags/tag21.xml" ContentType="application/vnd.openxmlformats-officedocument.presentationml.tags+xml"/>
  <Override PartName="/ppt/notesSlides/notesSlide22.xml" ContentType="application/vnd.openxmlformats-officedocument.presentationml.notesSlide+xml"/>
  <Override PartName="/ppt/tags/tag22.xml" ContentType="application/vnd.openxmlformats-officedocument.presentationml.tags+xml"/>
  <Override PartName="/ppt/notesSlides/notesSlide23.xml" ContentType="application/vnd.openxmlformats-officedocument.presentationml.notesSlide+xml"/>
  <Override PartName="/ppt/tags/tag23.xml" ContentType="application/vnd.openxmlformats-officedocument.presentationml.tags+xml"/>
  <Override PartName="/ppt/notesSlides/notesSlide24.xml" ContentType="application/vnd.openxmlformats-officedocument.presentationml.notesSlide+xml"/>
  <Override PartName="/ppt/tags/tag24.xml" ContentType="application/vnd.openxmlformats-officedocument.presentationml.tags+xml"/>
  <Override PartName="/ppt/notesSlides/notesSlide25.xml" ContentType="application/vnd.openxmlformats-officedocument.presentationml.notesSlide+xml"/>
  <Override PartName="/ppt/tags/tag25.xml" ContentType="application/vnd.openxmlformats-officedocument.presentationml.tags+xml"/>
  <Override PartName="/ppt/notesSlides/notesSlide26.xml" ContentType="application/vnd.openxmlformats-officedocument.presentationml.notesSlide+xml"/>
  <Override PartName="/ppt/tags/tag26.xml" ContentType="application/vnd.openxmlformats-officedocument.presentationml.tags+xml"/>
  <Override PartName="/ppt/notesSlides/notesSlide27.xml" ContentType="application/vnd.openxmlformats-officedocument.presentationml.notesSlide+xml"/>
  <Override PartName="/ppt/tags/tag27.xml" ContentType="application/vnd.openxmlformats-officedocument.presentationml.tags+xml"/>
  <Override PartName="/ppt/notesSlides/notesSlide28.xml" ContentType="application/vnd.openxmlformats-officedocument.presentationml.notesSlide+xml"/>
  <Override PartName="/ppt/tags/tag2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77" r:id="rId4"/>
    <p:sldId id="278" r:id="rId5"/>
    <p:sldId id="279" r:id="rId6"/>
    <p:sldId id="280" r:id="rId7"/>
    <p:sldId id="258" r:id="rId8"/>
    <p:sldId id="259" r:id="rId9"/>
    <p:sldId id="261" r:id="rId10"/>
    <p:sldId id="281" r:id="rId11"/>
    <p:sldId id="276" r:id="rId12"/>
    <p:sldId id="262" r:id="rId13"/>
    <p:sldId id="263" r:id="rId14"/>
    <p:sldId id="266" r:id="rId15"/>
    <p:sldId id="264" r:id="rId16"/>
    <p:sldId id="260" r:id="rId17"/>
    <p:sldId id="265" r:id="rId18"/>
    <p:sldId id="267" r:id="rId19"/>
    <p:sldId id="268" r:id="rId20"/>
    <p:sldId id="269" r:id="rId21"/>
    <p:sldId id="282" r:id="rId22"/>
    <p:sldId id="283" r:id="rId23"/>
    <p:sldId id="284" r:id="rId24"/>
    <p:sldId id="286" r:id="rId25"/>
    <p:sldId id="285" r:id="rId26"/>
    <p:sldId id="287" r:id="rId27"/>
    <p:sldId id="288" r:id="rId28"/>
    <p:sldId id="289" r:id="rId29"/>
    <p:sldId id="271" r:id="rId30"/>
    <p:sldId id="273" r:id="rId31"/>
    <p:sldId id="272" r:id="rId32"/>
    <p:sldId id="274" r:id="rId33"/>
    <p:sldId id="275" r:id="rId34"/>
    <p:sldId id="290" r:id="rId35"/>
    <p:sldId id="292" r:id="rId36"/>
    <p:sldId id="291" r:id="rId37"/>
    <p:sldId id="293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00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Myocardial Infarct</c:v>
                </c:pt>
                <c:pt idx="1">
                  <c:v>Cardiomyopahty</c:v>
                </c:pt>
                <c:pt idx="2">
                  <c:v>Genetic/Drug/Valves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80</c:v>
                </c:pt>
                <c:pt idx="1">
                  <c:v>15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4320C-011D-45DA-AC2D-D69A5C6FC6F4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270CD-BE59-4F97-A58B-A15C88E8A2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200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7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8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9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0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2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3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4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5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6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7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8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9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0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2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3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4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5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6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7.xm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340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298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3961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434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826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9353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5759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6992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009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2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7329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7964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144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8500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9495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3218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3262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6916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6249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115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5477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754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2719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8019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6385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4023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5414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270CD-BE59-4F97-A58B-A15C88E8A29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739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0B206-9A4C-44DA-9676-5B5C1A6A661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FB9A4-9DA6-4D0B-B1A2-48BCF2A680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0B206-9A4C-44DA-9676-5B5C1A6A661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FB9A4-9DA6-4D0B-B1A2-48BCF2A680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0B206-9A4C-44DA-9676-5B5C1A6A661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FB9A4-9DA6-4D0B-B1A2-48BCF2A680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0B206-9A4C-44DA-9676-5B5C1A6A661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FB9A4-9DA6-4D0B-B1A2-48BCF2A680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0B206-9A4C-44DA-9676-5B5C1A6A661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FB9A4-9DA6-4D0B-B1A2-48BCF2A680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0B206-9A4C-44DA-9676-5B5C1A6A661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FB9A4-9DA6-4D0B-B1A2-48BCF2A680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0B206-9A4C-44DA-9676-5B5C1A6A661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FB9A4-9DA6-4D0B-B1A2-48BCF2A680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0B206-9A4C-44DA-9676-5B5C1A6A661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FB9A4-9DA6-4D0B-B1A2-48BCF2A680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0B206-9A4C-44DA-9676-5B5C1A6A661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FB9A4-9DA6-4D0B-B1A2-48BCF2A680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0B206-9A4C-44DA-9676-5B5C1A6A661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FB9A4-9DA6-4D0B-B1A2-48BCF2A680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0B206-9A4C-44DA-9676-5B5C1A6A661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FB9A4-9DA6-4D0B-B1A2-48BCF2A680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0B206-9A4C-44DA-9676-5B5C1A6A661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FB9A4-9DA6-4D0B-B1A2-48BCF2A680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r="-50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90800"/>
            <a:ext cx="7772400" cy="1470025"/>
          </a:xfrm>
        </p:spPr>
        <p:txBody>
          <a:bodyPr/>
          <a:lstStyle/>
          <a:p>
            <a:r>
              <a:rPr lang="en-US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Impact" pitchFamily="34" charset="0"/>
                <a:cs typeface="David" pitchFamily="34" charset="-79"/>
              </a:rPr>
              <a:t>Antidysrhythmics</a:t>
            </a:r>
            <a:endParaRPr lang="en-US" dirty="0">
              <a:solidFill>
                <a:schemeClr val="accent3">
                  <a:lumMod val="20000"/>
                  <a:lumOff val="80000"/>
                </a:schemeClr>
              </a:solidFill>
              <a:latin typeface="Impact" pitchFamily="34" charset="0"/>
              <a:cs typeface="David" pitchFamily="34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0540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William Eggleston, </a:t>
            </a:r>
            <a:r>
              <a:rPr lang="en-US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PharmD</a:t>
            </a:r>
            <a:endParaRPr lang="en-US" dirty="0" smtClean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Fellow in Clinical Toxicology</a:t>
            </a:r>
          </a:p>
          <a:p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Upstate NY Poison Center</a:t>
            </a:r>
            <a:endParaRPr lang="en-U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 rot="21313768">
            <a:off x="2586038" y="3429000"/>
            <a:ext cx="265112" cy="152002"/>
          </a:xfrm>
          <a:custGeom>
            <a:avLst/>
            <a:gdLst>
              <a:gd name="connsiteX0" fmla="*/ 0 w 265112"/>
              <a:gd name="connsiteY0" fmla="*/ 126206 h 152002"/>
              <a:gd name="connsiteX1" fmla="*/ 221456 w 265112"/>
              <a:gd name="connsiteY1" fmla="*/ 130968 h 152002"/>
              <a:gd name="connsiteX2" fmla="*/ 261937 w 265112"/>
              <a:gd name="connsiteY2" fmla="*/ 0 h 15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112" h="152002">
                <a:moveTo>
                  <a:pt x="0" y="126206"/>
                </a:moveTo>
                <a:cubicBezTo>
                  <a:pt x="88900" y="139104"/>
                  <a:pt x="177800" y="152002"/>
                  <a:pt x="221456" y="130968"/>
                </a:cubicBezTo>
                <a:cubicBezTo>
                  <a:pt x="265112" y="109934"/>
                  <a:pt x="263524" y="54967"/>
                  <a:pt x="261937" y="0"/>
                </a:cubicBezTo>
              </a:path>
            </a:pathLst>
          </a:custGeom>
          <a:ln w="95250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 the differing mechanisms of class I and class III </a:t>
            </a:r>
            <a:r>
              <a:rPr lang="en-US" dirty="0" err="1" smtClean="0"/>
              <a:t>antidysrhythmics</a:t>
            </a:r>
            <a:endParaRPr lang="en-US" dirty="0" smtClean="0"/>
          </a:p>
          <a:p>
            <a:r>
              <a:rPr lang="en-US" dirty="0" smtClean="0"/>
              <a:t>Compare clinical manifestations of </a:t>
            </a:r>
            <a:r>
              <a:rPr lang="en-US" dirty="0" err="1" smtClean="0"/>
              <a:t>antidysrhythmic</a:t>
            </a:r>
            <a:r>
              <a:rPr lang="en-US" dirty="0" smtClean="0"/>
              <a:t> toxicity</a:t>
            </a:r>
          </a:p>
          <a:p>
            <a:r>
              <a:rPr lang="en-US" dirty="0" smtClean="0"/>
              <a:t>Formulate a treatment strategy for the management of </a:t>
            </a:r>
            <a:r>
              <a:rPr lang="en-US" dirty="0" err="1" smtClean="0"/>
              <a:t>antidysrhythmic</a:t>
            </a:r>
            <a:r>
              <a:rPr lang="en-US" dirty="0" smtClean="0"/>
              <a:t> toxicity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cdn.lifeinthefastlane.com/wp-content/uploads/2011/04/veb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3" y="2195045"/>
            <a:ext cx="9058275" cy="24679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3250" name="Picture 2" descr="http://cdn.lifeinthefastlane.com/wp-content/uploads/2011/12/VF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2529840"/>
            <a:ext cx="8991600" cy="17983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Sudden Cardiac Death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-76200" y="6581001"/>
            <a:ext cx="3962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Huikuri</a:t>
            </a:r>
            <a:r>
              <a:rPr lang="en-US" sz="1200" dirty="0" smtClean="0"/>
              <a:t> HV et al. </a:t>
            </a:r>
            <a:r>
              <a:rPr lang="en-US" sz="1200" i="1" dirty="0" smtClean="0"/>
              <a:t>N </a:t>
            </a:r>
            <a:r>
              <a:rPr lang="en-US" sz="1200" i="1" dirty="0" err="1" smtClean="0"/>
              <a:t>Engl</a:t>
            </a:r>
            <a:r>
              <a:rPr lang="en-US" sz="1200" i="1" dirty="0" smtClean="0"/>
              <a:t> J Med</a:t>
            </a:r>
            <a:r>
              <a:rPr lang="en-US" sz="1200" dirty="0" smtClean="0"/>
              <a:t>. 2001; 345(20):1473-82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4274" name="Picture 2" descr="https://upload.wikimedia.org/wikipedia/commons/9/9f/008-Josiah_Leavitt_(d._Dec_19th,_1717)_grave,_Hingham_Center_Cemetery,_Hingham,_Plymouth_Co.,_M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3560" y="0"/>
            <a:ext cx="1025112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http://www.theeplab.com/B-The-Members-Center/C-Cardiac-AnatomyPhysiology/F-Action-Potential/Action_Potenti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3886200"/>
            <a:ext cx="5603945" cy="3124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34" name="Picture 10" descr="http://www.signspecialist.com/decals/general2/images/fire_dept05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76200"/>
            <a:ext cx="6499410" cy="4419600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5562600" y="1676400"/>
            <a:ext cx="2514600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181600" y="4419600"/>
            <a:ext cx="3124200" cy="243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953000" y="1600200"/>
            <a:ext cx="2514600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886200" y="4495800"/>
            <a:ext cx="1752600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648200" y="4114800"/>
            <a:ext cx="2514600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905000" y="3276600"/>
            <a:ext cx="2514600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 rot="5400000">
            <a:off x="2971800" y="4953000"/>
            <a:ext cx="2057400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 rot="5400000">
            <a:off x="1981200" y="4495800"/>
            <a:ext cx="2514600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 rot="5400000">
            <a:off x="2171700" y="1638300"/>
            <a:ext cx="4495800" cy="121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066800" y="1828800"/>
            <a:ext cx="3048000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1371600" y="5562600"/>
            <a:ext cx="3048000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5" grpId="1" animBg="1"/>
      <p:bldP spid="26" grpId="1" animBg="1"/>
      <p:bldP spid="27" grpId="0" animBg="1"/>
      <p:bldP spid="28" grpId="0" animBg="1"/>
      <p:bldP spid="29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458" name="AutoShape 2" descr="https://upload.wikimedia.org/wikipedia/commons/a/aa/Ventricular_myocyte_action_potentia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0" name="AutoShape 4" descr="https://upload.wikimedia.org/wikipedia/commons/a/aa/Ventricular_myocyte_action_potentia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2" name="AutoShape 6" descr="https://upload.wikimedia.org/wikipedia/commons/a/aa/Ventricular_myocyte_action_potentia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464" name="Picture 8" descr="https://upload.wikimedia.org/wikipedia/commons/thumb/a/aa/Ventricular_myocyte_action_potential.svg/1280px-Ventricular_myocyte_action_potential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2400" y="685800"/>
            <a:ext cx="9447205" cy="5638800"/>
          </a:xfrm>
          <a:prstGeom prst="rect">
            <a:avLst/>
          </a:prstGeom>
          <a:noFill/>
        </p:spPr>
      </p:pic>
      <p:sp>
        <p:nvSpPr>
          <p:cNvPr id="8" name="Right Arrow 7"/>
          <p:cNvSpPr/>
          <p:nvPr/>
        </p:nvSpPr>
        <p:spPr>
          <a:xfrm>
            <a:off x="990600" y="4191000"/>
            <a:ext cx="22860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Na</a:t>
            </a:r>
            <a:r>
              <a:rPr lang="en-US" sz="2400" b="1" baseline="30000" dirty="0" smtClean="0"/>
              <a:t>+</a:t>
            </a:r>
            <a:endParaRPr lang="en-US" sz="2400" b="1" dirty="0"/>
          </a:p>
        </p:txBody>
      </p:sp>
      <p:sp>
        <p:nvSpPr>
          <p:cNvPr id="9" name="Right Arrow 8"/>
          <p:cNvSpPr/>
          <p:nvPr/>
        </p:nvSpPr>
        <p:spPr>
          <a:xfrm rot="17172431">
            <a:off x="1940669" y="1328851"/>
            <a:ext cx="22860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400" b="1" dirty="0" smtClean="0"/>
              <a:t>K</a:t>
            </a:r>
            <a:r>
              <a:rPr lang="en-US" sz="2400" b="1" baseline="30000" dirty="0" smtClean="0"/>
              <a:t>+</a:t>
            </a:r>
            <a:endParaRPr lang="en-US" sz="2400" b="1" dirty="0"/>
          </a:p>
        </p:txBody>
      </p:sp>
      <p:sp>
        <p:nvSpPr>
          <p:cNvPr id="10" name="Right Arrow 9"/>
          <p:cNvSpPr/>
          <p:nvPr/>
        </p:nvSpPr>
        <p:spPr>
          <a:xfrm rot="20453042">
            <a:off x="5179620" y="2772999"/>
            <a:ext cx="22860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2400" b="1" dirty="0" smtClean="0"/>
              <a:t>K</a:t>
            </a:r>
            <a:r>
              <a:rPr lang="en-US" sz="2400" b="1" baseline="30000" dirty="0" smtClean="0"/>
              <a:t>+</a:t>
            </a:r>
            <a:endParaRPr lang="en-US" sz="2400" b="1" dirty="0"/>
          </a:p>
        </p:txBody>
      </p:sp>
      <p:sp>
        <p:nvSpPr>
          <p:cNvPr id="11" name="Right Arrow 10"/>
          <p:cNvSpPr/>
          <p:nvPr/>
        </p:nvSpPr>
        <p:spPr>
          <a:xfrm rot="6667776">
            <a:off x="3574715" y="1598823"/>
            <a:ext cx="2286000" cy="9550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 anchorCtr="0"/>
          <a:lstStyle/>
          <a:p>
            <a:pPr algn="ctr"/>
            <a:r>
              <a:rPr lang="en-US" dirty="0" smtClean="0"/>
              <a:t>Ca</a:t>
            </a:r>
            <a:r>
              <a:rPr lang="en-US" baseline="30000" dirty="0" smtClean="0"/>
              <a:t>2+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315200" y="28956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IKr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800600" y="2387025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L-type</a:t>
            </a:r>
            <a:endParaRPr lang="en-US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971800" y="251460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Ito</a:t>
            </a:r>
            <a:endParaRPr lang="en-US" sz="3200" b="1" dirty="0"/>
          </a:p>
        </p:txBody>
      </p:sp>
      <p:pic>
        <p:nvPicPr>
          <p:cNvPr id="32770" name="Picture 2" descr="http://3.bp.blogspot.com/_DZH2cmCoois/Re2TAYZm1sI/AAAAAAAABRg/DZVmr9Ar3eI/s1600/ion_channel_Figure_9_3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381"/>
          <a:stretch>
            <a:fillRect/>
          </a:stretch>
        </p:blipFill>
        <p:spPr bwMode="auto">
          <a:xfrm>
            <a:off x="3200400" y="3810000"/>
            <a:ext cx="2676524" cy="3124200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5029200" y="3886200"/>
            <a:ext cx="609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029200" y="6248400"/>
            <a:ext cx="762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I </a:t>
            </a:r>
            <a:r>
              <a:rPr lang="en-US" dirty="0" err="1" smtClean="0"/>
              <a:t>Antidysrhythmics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458" name="AutoShape 2" descr="https://upload.wikimedia.org/wikipedia/commons/a/aa/Ventricular_myocyte_action_potentia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0" name="AutoShape 4" descr="https://upload.wikimedia.org/wikipedia/commons/a/aa/Ventricular_myocyte_action_potentia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2" name="AutoShape 6" descr="https://upload.wikimedia.org/wikipedia/commons/a/aa/Ventricular_myocyte_action_potentia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464" name="Picture 8" descr="https://upload.wikimedia.org/wikipedia/commons/thumb/a/aa/Ventricular_myocyte_action_potential.svg/1280px-Ventricular_myocyte_action_potential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2400" y="1295400"/>
            <a:ext cx="9447205" cy="5638800"/>
          </a:xfrm>
          <a:prstGeom prst="rect">
            <a:avLst/>
          </a:prstGeom>
          <a:noFill/>
        </p:spPr>
      </p:pic>
      <p:sp>
        <p:nvSpPr>
          <p:cNvPr id="8" name="Right Arrow 7"/>
          <p:cNvSpPr/>
          <p:nvPr/>
        </p:nvSpPr>
        <p:spPr>
          <a:xfrm>
            <a:off x="990600" y="4800600"/>
            <a:ext cx="22860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Na</a:t>
            </a:r>
            <a:r>
              <a:rPr lang="en-US" sz="2400" b="1" baseline="30000" dirty="0" smtClean="0"/>
              <a:t>+</a:t>
            </a:r>
            <a:endParaRPr lang="en-US" sz="2400" b="1" dirty="0"/>
          </a:p>
        </p:txBody>
      </p:sp>
      <p:sp>
        <p:nvSpPr>
          <p:cNvPr id="22" name="Multiply 21"/>
          <p:cNvSpPr/>
          <p:nvPr/>
        </p:nvSpPr>
        <p:spPr>
          <a:xfrm>
            <a:off x="1524000" y="4267200"/>
            <a:ext cx="990600" cy="1905000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I </a:t>
            </a:r>
            <a:r>
              <a:rPr lang="en-US" dirty="0" err="1" smtClean="0"/>
              <a:t>Antidysrhythmics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3490" name="Picture 2" descr="http://cdn.lifeinthefastlane.com/wp-content/uploads/2011/03/Flecainide-overdo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198" y="1676400"/>
            <a:ext cx="8807604" cy="4673212"/>
          </a:xfrm>
          <a:prstGeom prst="rect">
            <a:avLst/>
          </a:prstGeom>
          <a:noFill/>
        </p:spPr>
      </p:pic>
      <p:sp>
        <p:nvSpPr>
          <p:cNvPr id="5" name="Down Arrow 4"/>
          <p:cNvSpPr/>
          <p:nvPr/>
        </p:nvSpPr>
        <p:spPr>
          <a:xfrm>
            <a:off x="3505200" y="4800600"/>
            <a:ext cx="609600" cy="762000"/>
          </a:xfrm>
          <a:prstGeom prst="downArrow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962400" y="48006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Inotropy</a:t>
            </a:r>
            <a:endParaRPr lang="en-US" sz="32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" name="Left-Right Arrow 6"/>
          <p:cNvSpPr/>
          <p:nvPr/>
        </p:nvSpPr>
        <p:spPr>
          <a:xfrm>
            <a:off x="3619500" y="3733800"/>
            <a:ext cx="1905000" cy="533400"/>
          </a:xfrm>
          <a:prstGeom prst="leftRightArrow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QRS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3505200" y="2514600"/>
            <a:ext cx="609600" cy="762000"/>
          </a:xfrm>
          <a:prstGeom prst="downArrow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962400" y="25146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Recovery</a:t>
            </a:r>
            <a:endParaRPr lang="en-US" sz="32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 not available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600200"/>
            <a:ext cx="5638800" cy="45533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</a:t>
            </a:r>
            <a:r>
              <a:rPr lang="en-US" dirty="0" err="1" smtClean="0"/>
              <a:t>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458" name="AutoShape 2" descr="https://upload.wikimedia.org/wikipedia/commons/a/aa/Ventricular_myocyte_action_potentia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0" name="AutoShape 4" descr="https://upload.wikimedia.org/wikipedia/commons/a/aa/Ventricular_myocyte_action_potentia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2" name="AutoShape 6" descr="https://upload.wikimedia.org/wikipedia/commons/a/aa/Ventricular_myocyte_action_potentia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464" name="Picture 8" descr="https://upload.wikimedia.org/wikipedia/commons/thumb/a/aa/Ventricular_myocyte_action_potential.svg/1280px-Ventricular_myocyte_action_potential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2400" y="1219200"/>
            <a:ext cx="9447205" cy="5638800"/>
          </a:xfrm>
          <a:prstGeom prst="rect">
            <a:avLst/>
          </a:prstGeom>
          <a:noFill/>
        </p:spPr>
      </p:pic>
      <p:sp>
        <p:nvSpPr>
          <p:cNvPr id="8" name="Right Arrow 7"/>
          <p:cNvSpPr/>
          <p:nvPr/>
        </p:nvSpPr>
        <p:spPr>
          <a:xfrm>
            <a:off x="990600" y="4724400"/>
            <a:ext cx="22860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Na</a:t>
            </a:r>
            <a:r>
              <a:rPr lang="en-US" sz="2400" b="1" baseline="30000" dirty="0" smtClean="0"/>
              <a:t>+</a:t>
            </a:r>
            <a:endParaRPr lang="en-US" sz="2400" b="1" dirty="0"/>
          </a:p>
        </p:txBody>
      </p:sp>
      <p:pic>
        <p:nvPicPr>
          <p:cNvPr id="21506" name="Picture 2" descr="http://d2ch1jyy91788s.cloudfront.net/buyemp/images/product/Procainamide-Pronestyl-Vial-39192039-1200_1200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28800" y="3581400"/>
            <a:ext cx="2819400" cy="2819400"/>
          </a:xfrm>
          <a:prstGeom prst="rect">
            <a:avLst/>
          </a:prstGeom>
          <a:noFill/>
        </p:spPr>
      </p:pic>
      <p:cxnSp>
        <p:nvCxnSpPr>
          <p:cNvPr id="17" name="Straight Connector 16"/>
          <p:cNvCxnSpPr/>
          <p:nvPr/>
        </p:nvCxnSpPr>
        <p:spPr>
          <a:xfrm flipV="1">
            <a:off x="1981200" y="1752600"/>
            <a:ext cx="1066800" cy="4876800"/>
          </a:xfrm>
          <a:prstGeom prst="line">
            <a:avLst/>
          </a:prstGeom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3014663" y="1800225"/>
            <a:ext cx="795337" cy="409575"/>
          </a:xfrm>
          <a:custGeom>
            <a:avLst/>
            <a:gdLst>
              <a:gd name="connsiteX0" fmla="*/ 23812 w 452437"/>
              <a:gd name="connsiteY0" fmla="*/ 0 h 409575"/>
              <a:gd name="connsiteX1" fmla="*/ 71437 w 452437"/>
              <a:gd name="connsiteY1" fmla="*/ 276225 h 409575"/>
              <a:gd name="connsiteX2" fmla="*/ 452437 w 452437"/>
              <a:gd name="connsiteY2" fmla="*/ 4095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2437" h="409575">
                <a:moveTo>
                  <a:pt x="23812" y="0"/>
                </a:moveTo>
                <a:cubicBezTo>
                  <a:pt x="11906" y="103981"/>
                  <a:pt x="0" y="207963"/>
                  <a:pt x="71437" y="276225"/>
                </a:cubicBezTo>
                <a:cubicBezTo>
                  <a:pt x="142875" y="344488"/>
                  <a:pt x="297656" y="377031"/>
                  <a:pt x="452437" y="409575"/>
                </a:cubicBezTo>
              </a:path>
            </a:pathLst>
          </a:cu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3886200" y="2209800"/>
            <a:ext cx="2362200" cy="7620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rc 17"/>
          <p:cNvSpPr/>
          <p:nvPr/>
        </p:nvSpPr>
        <p:spPr>
          <a:xfrm rot="21012978">
            <a:off x="5916940" y="2286000"/>
            <a:ext cx="990600" cy="1295400"/>
          </a:xfrm>
          <a:prstGeom prst="arc">
            <a:avLst>
              <a:gd name="adj1" fmla="val 16200000"/>
              <a:gd name="adj2" fmla="val 102589"/>
            </a:avLst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6934200" y="2971800"/>
            <a:ext cx="990600" cy="365760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p Arrow 21"/>
          <p:cNvSpPr/>
          <p:nvPr/>
        </p:nvSpPr>
        <p:spPr>
          <a:xfrm>
            <a:off x="4114800" y="5638800"/>
            <a:ext cx="381000" cy="1066800"/>
          </a:xfrm>
          <a:prstGeom prst="up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419600" y="61722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QRS/</a:t>
            </a:r>
            <a:r>
              <a:rPr lang="en-US" sz="3600" dirty="0" err="1" smtClean="0">
                <a:solidFill>
                  <a:srgbClr val="FF0000"/>
                </a:solidFill>
              </a:rPr>
              <a:t>QTc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4" name="Multiply 23"/>
          <p:cNvSpPr/>
          <p:nvPr/>
        </p:nvSpPr>
        <p:spPr>
          <a:xfrm>
            <a:off x="1143000" y="4191000"/>
            <a:ext cx="990600" cy="1905000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0" grpId="0" animBg="1"/>
      <p:bldP spid="18" grpId="0" animBg="1"/>
      <p:bldP spid="22" grpId="0" animBg="1"/>
      <p:bldP spid="23" grpId="0"/>
      <p:bldP spid="2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 l="9231" t="22095" r="73077" b="14667"/>
          <a:stretch>
            <a:fillRect/>
          </a:stretch>
        </p:blipFill>
        <p:spPr bwMode="auto">
          <a:xfrm>
            <a:off x="1981200" y="228600"/>
            <a:ext cx="52578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-76200" y="6581001"/>
            <a:ext cx="3962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Holford</a:t>
            </a:r>
            <a:r>
              <a:rPr lang="en-US" sz="1200" dirty="0" smtClean="0"/>
              <a:t> NH et al. </a:t>
            </a:r>
            <a:r>
              <a:rPr lang="en-US" sz="1200" i="1" dirty="0" smtClean="0"/>
              <a:t>Br J </a:t>
            </a:r>
            <a:r>
              <a:rPr lang="en-US" sz="1200" i="1" dirty="0" err="1" smtClean="0"/>
              <a:t>Clin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Pharmacol</a:t>
            </a:r>
            <a:r>
              <a:rPr lang="en-US" sz="1200" dirty="0" smtClean="0"/>
              <a:t>. 1981; 11(2):187-95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</a:t>
            </a:r>
            <a:r>
              <a:rPr lang="en-US" dirty="0" err="1" smtClean="0"/>
              <a:t>Ia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Procainamide</a:t>
            </a:r>
            <a:endParaRPr lang="en-US" dirty="0" smtClean="0"/>
          </a:p>
          <a:p>
            <a:pPr lvl="1"/>
            <a:r>
              <a:rPr lang="en-US" dirty="0" smtClean="0"/>
              <a:t>Included in ACLS</a:t>
            </a:r>
          </a:p>
          <a:p>
            <a:pPr lvl="1"/>
            <a:r>
              <a:rPr lang="en-US" dirty="0" smtClean="0"/>
              <a:t>NAPA</a:t>
            </a:r>
          </a:p>
          <a:p>
            <a:pPr lvl="1"/>
            <a:endParaRPr lang="en-US" dirty="0"/>
          </a:p>
          <a:p>
            <a:r>
              <a:rPr lang="en-US" dirty="0" smtClean="0"/>
              <a:t>Quinine/</a:t>
            </a:r>
            <a:r>
              <a:rPr lang="en-US" dirty="0" err="1" smtClean="0"/>
              <a:t>Quinidine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Disopyramide</a:t>
            </a:r>
            <a:endParaRPr lang="en-US" dirty="0"/>
          </a:p>
        </p:txBody>
      </p:sp>
      <p:pic>
        <p:nvPicPr>
          <p:cNvPr id="30722" name="Picture 2" descr="http://cdn.lifeinthefastlane.com/wp-content/uploads/2012/01/V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905000"/>
            <a:ext cx="4343400" cy="110520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267200" y="4800600"/>
            <a:ext cx="1600200" cy="457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781800" y="4800600"/>
            <a:ext cx="1600200" cy="457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 rot="21363630">
            <a:off x="5791200" y="4267200"/>
            <a:ext cx="381000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203284">
            <a:off x="6508499" y="4277127"/>
            <a:ext cx="381000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781800" y="3505200"/>
            <a:ext cx="533400" cy="533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K</a:t>
            </a:r>
            <a:r>
              <a:rPr lang="en-US" sz="1600" baseline="30000" dirty="0" smtClean="0">
                <a:solidFill>
                  <a:schemeClr val="tx1"/>
                </a:solidFill>
              </a:rPr>
              <a:t>+</a:t>
            </a:r>
            <a:endParaRPr lang="en-US" sz="1600" baseline="30000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5181600" y="3352800"/>
            <a:ext cx="533400" cy="533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K</a:t>
            </a:r>
            <a:r>
              <a:rPr lang="en-US" sz="1600" baseline="30000" dirty="0" smtClean="0">
                <a:solidFill>
                  <a:schemeClr val="tx1"/>
                </a:solidFill>
              </a:rPr>
              <a:t>+</a:t>
            </a:r>
            <a:endParaRPr lang="en-US" sz="1600" baseline="30000" dirty="0">
              <a:solidFill>
                <a:schemeClr val="tx1"/>
              </a:solidFill>
            </a:endParaRPr>
          </a:p>
        </p:txBody>
      </p:sp>
      <p:pic>
        <p:nvPicPr>
          <p:cNvPr id="23554" name="Picture 2" descr="http://health.learninginfo.org/images/plug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75350" y="3200399"/>
            <a:ext cx="730250" cy="1752601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6858000" y="52578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IK</a:t>
            </a:r>
            <a:r>
              <a:rPr lang="en-US" sz="3600" baseline="-25000" dirty="0" smtClean="0"/>
              <a:t>R</a:t>
            </a:r>
            <a:endParaRPr lang="en-US" sz="3600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</a:t>
            </a:r>
            <a:r>
              <a:rPr lang="en-US" dirty="0" err="1" smtClean="0"/>
              <a:t>Ib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458" name="AutoShape 2" descr="https://upload.wikimedia.org/wikipedia/commons/a/aa/Ventricular_myocyte_action_potentia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0" name="AutoShape 4" descr="https://upload.wikimedia.org/wikipedia/commons/a/aa/Ventricular_myocyte_action_potentia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2" name="AutoShape 6" descr="https://upload.wikimedia.org/wikipedia/commons/a/aa/Ventricular_myocyte_action_potentia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464" name="Picture 8" descr="https://upload.wikimedia.org/wikipedia/commons/thumb/a/aa/Ventricular_myocyte_action_potential.svg/1280px-Ventricular_myocyte_action_potential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2400" y="1219200"/>
            <a:ext cx="9447205" cy="5638800"/>
          </a:xfrm>
          <a:prstGeom prst="rect">
            <a:avLst/>
          </a:prstGeom>
          <a:noFill/>
        </p:spPr>
      </p:pic>
      <p:sp>
        <p:nvSpPr>
          <p:cNvPr id="8" name="Right Arrow 7"/>
          <p:cNvSpPr/>
          <p:nvPr/>
        </p:nvSpPr>
        <p:spPr>
          <a:xfrm>
            <a:off x="990600" y="4724400"/>
            <a:ext cx="22860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Na</a:t>
            </a:r>
            <a:r>
              <a:rPr lang="en-US" sz="2400" b="1" baseline="30000" dirty="0" smtClean="0"/>
              <a:t>+</a:t>
            </a:r>
            <a:endParaRPr lang="en-US" sz="2400" b="1" dirty="0"/>
          </a:p>
        </p:txBody>
      </p:sp>
      <p:sp>
        <p:nvSpPr>
          <p:cNvPr id="18" name="Arc 17"/>
          <p:cNvSpPr/>
          <p:nvPr/>
        </p:nvSpPr>
        <p:spPr>
          <a:xfrm rot="21012978">
            <a:off x="4674860" y="2208346"/>
            <a:ext cx="990600" cy="1295400"/>
          </a:xfrm>
          <a:prstGeom prst="arc">
            <a:avLst>
              <a:gd name="adj1" fmla="val 16200000"/>
              <a:gd name="adj2" fmla="val 102589"/>
            </a:avLst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5715000" y="2895600"/>
            <a:ext cx="990600" cy="365760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26" name="Picture 2" descr="http://cdn.shopify.com/s/files/1/0996/0350/products/Untitled-8.png?v=145591526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28800" y="3276600"/>
            <a:ext cx="2895600" cy="2895600"/>
          </a:xfrm>
          <a:prstGeom prst="rect">
            <a:avLst/>
          </a:prstGeom>
          <a:noFill/>
        </p:spPr>
      </p:pic>
      <p:sp>
        <p:nvSpPr>
          <p:cNvPr id="16" name="Arc 15"/>
          <p:cNvSpPr/>
          <p:nvPr/>
        </p:nvSpPr>
        <p:spPr>
          <a:xfrm rot="10060320">
            <a:off x="6664144" y="5939410"/>
            <a:ext cx="881337" cy="793222"/>
          </a:xfrm>
          <a:prstGeom prst="arc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Multiply 18"/>
          <p:cNvSpPr/>
          <p:nvPr/>
        </p:nvSpPr>
        <p:spPr>
          <a:xfrm>
            <a:off x="1143000" y="4191000"/>
            <a:ext cx="990600" cy="1905000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Up Arrow 21"/>
          <p:cNvSpPr/>
          <p:nvPr/>
        </p:nvSpPr>
        <p:spPr>
          <a:xfrm rot="10800000">
            <a:off x="4114800" y="5638800"/>
            <a:ext cx="381000" cy="1066800"/>
          </a:xfrm>
          <a:prstGeom prst="up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419600" y="61722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QTc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6" grpId="0" animBg="1"/>
      <p:bldP spid="19" grpId="0" animBg="1"/>
      <p:bldP spid="22" grpId="0" animBg="1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6154" t="35810" r="61795" b="31428"/>
          <a:stretch>
            <a:fillRect/>
          </a:stretch>
        </p:blipFill>
        <p:spPr bwMode="auto">
          <a:xfrm>
            <a:off x="419100" y="1676400"/>
            <a:ext cx="8305800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-76200" y="6581001"/>
            <a:ext cx="3962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Rosen MR et al. </a:t>
            </a:r>
            <a:r>
              <a:rPr lang="en-US" sz="1200" i="1" dirty="0" smtClean="0"/>
              <a:t>Am Heart J</a:t>
            </a:r>
            <a:r>
              <a:rPr lang="en-US" sz="1200" dirty="0" smtClean="0"/>
              <a:t>. 1976; 91(2):191-202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</a:t>
            </a:r>
            <a:r>
              <a:rPr lang="en-US" dirty="0" err="1" smtClean="0"/>
              <a:t>Ib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Lidocaine</a:t>
            </a:r>
            <a:endParaRPr lang="en-US" dirty="0" smtClean="0"/>
          </a:p>
          <a:p>
            <a:pPr lvl="1"/>
            <a:r>
              <a:rPr lang="en-US" dirty="0" smtClean="0"/>
              <a:t>Refractory wide QRS</a:t>
            </a:r>
          </a:p>
          <a:p>
            <a:pPr lvl="1"/>
            <a:r>
              <a:rPr lang="en-US" dirty="0" smtClean="0"/>
              <a:t>Seizures</a:t>
            </a:r>
          </a:p>
          <a:p>
            <a:pPr lvl="1"/>
            <a:endParaRPr lang="en-US" dirty="0"/>
          </a:p>
          <a:p>
            <a:r>
              <a:rPr lang="en-US" dirty="0" err="1" smtClean="0"/>
              <a:t>Phenytoin</a:t>
            </a:r>
            <a:endParaRPr lang="en-US" dirty="0" smtClean="0"/>
          </a:p>
          <a:p>
            <a:pPr lvl="1"/>
            <a:r>
              <a:rPr lang="en-US" dirty="0" smtClean="0"/>
              <a:t>CV toxicity = propylene glycol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</a:t>
            </a:r>
            <a:r>
              <a:rPr lang="en-US" dirty="0" err="1" smtClean="0"/>
              <a:t>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458" name="AutoShape 2" descr="https://upload.wikimedia.org/wikipedia/commons/a/aa/Ventricular_myocyte_action_potentia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0" name="AutoShape 4" descr="https://upload.wikimedia.org/wikipedia/commons/a/aa/Ventricular_myocyte_action_potentia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2" name="AutoShape 6" descr="https://upload.wikimedia.org/wikipedia/commons/a/aa/Ventricular_myocyte_action_potentia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464" name="Picture 8" descr="https://upload.wikimedia.org/wikipedia/commons/thumb/a/aa/Ventricular_myocyte_action_potential.svg/1280px-Ventricular_myocyte_action_potential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2400" y="1219200"/>
            <a:ext cx="9447205" cy="5638800"/>
          </a:xfrm>
          <a:prstGeom prst="rect">
            <a:avLst/>
          </a:prstGeom>
          <a:noFill/>
        </p:spPr>
      </p:pic>
      <p:sp>
        <p:nvSpPr>
          <p:cNvPr id="8" name="Right Arrow 7"/>
          <p:cNvSpPr/>
          <p:nvPr/>
        </p:nvSpPr>
        <p:spPr>
          <a:xfrm>
            <a:off x="990600" y="4724400"/>
            <a:ext cx="22860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Na</a:t>
            </a:r>
            <a:r>
              <a:rPr lang="en-US" sz="2400" b="1" baseline="30000" dirty="0" smtClean="0"/>
              <a:t>+</a:t>
            </a:r>
            <a:endParaRPr lang="en-US" sz="2400" b="1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1981200" y="1676400"/>
            <a:ext cx="1600200" cy="4953000"/>
          </a:xfrm>
          <a:prstGeom prst="line">
            <a:avLst/>
          </a:prstGeom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3581400" y="1752600"/>
            <a:ext cx="838200" cy="457200"/>
          </a:xfrm>
          <a:custGeom>
            <a:avLst/>
            <a:gdLst>
              <a:gd name="connsiteX0" fmla="*/ 23812 w 452437"/>
              <a:gd name="connsiteY0" fmla="*/ 0 h 409575"/>
              <a:gd name="connsiteX1" fmla="*/ 71437 w 452437"/>
              <a:gd name="connsiteY1" fmla="*/ 276225 h 409575"/>
              <a:gd name="connsiteX2" fmla="*/ 452437 w 452437"/>
              <a:gd name="connsiteY2" fmla="*/ 409575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2437" h="409575">
                <a:moveTo>
                  <a:pt x="23812" y="0"/>
                </a:moveTo>
                <a:cubicBezTo>
                  <a:pt x="11906" y="103981"/>
                  <a:pt x="0" y="207963"/>
                  <a:pt x="71437" y="276225"/>
                </a:cubicBezTo>
                <a:cubicBezTo>
                  <a:pt x="142875" y="344488"/>
                  <a:pt x="297656" y="377031"/>
                  <a:pt x="452437" y="409575"/>
                </a:cubicBezTo>
              </a:path>
            </a:pathLst>
          </a:cu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Up Arrow 21"/>
          <p:cNvSpPr/>
          <p:nvPr/>
        </p:nvSpPr>
        <p:spPr>
          <a:xfrm>
            <a:off x="4267200" y="5638800"/>
            <a:ext cx="381000" cy="1066800"/>
          </a:xfrm>
          <a:prstGeom prst="up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419600" y="61722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      QRS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4" name="Multiply 23"/>
          <p:cNvSpPr/>
          <p:nvPr/>
        </p:nvSpPr>
        <p:spPr>
          <a:xfrm>
            <a:off x="1143000" y="4191000"/>
            <a:ext cx="990600" cy="1905000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ttp://www.citronpharma.com/images/products/flecainide/flecainide-usp-150mg-10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000"/>
          <a:stretch>
            <a:fillRect/>
          </a:stretch>
        </p:blipFill>
        <p:spPr bwMode="auto">
          <a:xfrm>
            <a:off x="2854902" y="3886200"/>
            <a:ext cx="1412298" cy="2133600"/>
          </a:xfrm>
          <a:prstGeom prst="rect">
            <a:avLst/>
          </a:prstGeom>
          <a:noFill/>
        </p:spPr>
      </p:pic>
      <p:sp>
        <p:nvSpPr>
          <p:cNvPr id="19" name="Up Arrow 18"/>
          <p:cNvSpPr/>
          <p:nvPr/>
        </p:nvSpPr>
        <p:spPr>
          <a:xfrm>
            <a:off x="4724400" y="5638800"/>
            <a:ext cx="381000" cy="1066800"/>
          </a:xfrm>
          <a:prstGeom prst="up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0" grpId="0" animBg="1"/>
      <p:bldP spid="22" grpId="0" animBg="1"/>
      <p:bldP spid="23" grpId="0"/>
      <p:bldP spid="24" grpId="1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 l="11026" t="16762" r="73846" b="32952"/>
          <a:stretch>
            <a:fillRect/>
          </a:stretch>
        </p:blipFill>
        <p:spPr bwMode="auto">
          <a:xfrm>
            <a:off x="1866900" y="304800"/>
            <a:ext cx="5410200" cy="605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-76200" y="6581001"/>
            <a:ext cx="3962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Fonck</a:t>
            </a:r>
            <a:r>
              <a:rPr lang="en-US" sz="1200" dirty="0" smtClean="0"/>
              <a:t> K et al. </a:t>
            </a:r>
            <a:r>
              <a:rPr lang="en-US" sz="1200" i="1" dirty="0" smtClean="0"/>
              <a:t>J </a:t>
            </a:r>
            <a:r>
              <a:rPr lang="en-US" sz="1200" i="1" dirty="0" err="1" smtClean="0"/>
              <a:t>Toxicol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Clin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Toxicol</a:t>
            </a:r>
            <a:r>
              <a:rPr lang="en-US" sz="1200" dirty="0" smtClean="0"/>
              <a:t>. 1998; 36(3):247-51</a:t>
            </a:r>
            <a:endParaRPr lang="en-US" sz="1200" dirty="0"/>
          </a:p>
        </p:txBody>
      </p:sp>
      <p:sp>
        <p:nvSpPr>
          <p:cNvPr id="6" name="Right Arrow 5"/>
          <p:cNvSpPr/>
          <p:nvPr/>
        </p:nvSpPr>
        <p:spPr>
          <a:xfrm>
            <a:off x="304800" y="2133600"/>
            <a:ext cx="1447800" cy="6858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94" name="Picture 10" descr="http://www.mdpi.com/molecules/molecules-19-03417/article_deploy/html/images/molecules-19-03417-g002-1024.png"/>
          <p:cNvPicPr>
            <a:picLocks noChangeAspect="1" noChangeArrowheads="1"/>
          </p:cNvPicPr>
          <p:nvPr/>
        </p:nvPicPr>
        <p:blipFill>
          <a:blip r:embed="rId3" cstate="print"/>
          <a:srcRect r="53125" b="18182"/>
          <a:stretch>
            <a:fillRect/>
          </a:stretch>
        </p:blipFill>
        <p:spPr bwMode="auto">
          <a:xfrm>
            <a:off x="4953000" y="2857500"/>
            <a:ext cx="3505200" cy="26289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</a:t>
            </a:r>
            <a:r>
              <a:rPr lang="en-US" dirty="0" err="1" smtClean="0"/>
              <a:t>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Propafenone</a:t>
            </a:r>
            <a:endParaRPr lang="en-US" dirty="0" smtClean="0"/>
          </a:p>
          <a:p>
            <a:pPr lvl="1"/>
            <a:r>
              <a:rPr lang="el-GR" dirty="0" smtClean="0"/>
              <a:t>Β</a:t>
            </a:r>
            <a:r>
              <a:rPr lang="en-US" dirty="0" smtClean="0"/>
              <a:t>-adrenergic antagonist</a:t>
            </a:r>
          </a:p>
          <a:p>
            <a:endParaRPr lang="en-US" dirty="0" smtClean="0"/>
          </a:p>
          <a:p>
            <a:r>
              <a:rPr lang="en-US" dirty="0" err="1" smtClean="0"/>
              <a:t>Flecainide</a:t>
            </a:r>
            <a:endParaRPr lang="en-US" dirty="0" smtClean="0"/>
          </a:p>
          <a:p>
            <a:pPr lvl="1"/>
            <a:r>
              <a:rPr lang="en-US" dirty="0" smtClean="0"/>
              <a:t>CAST</a:t>
            </a:r>
          </a:p>
          <a:p>
            <a:pPr lvl="1"/>
            <a:r>
              <a:rPr lang="en-US" dirty="0" smtClean="0"/>
              <a:t>Initiated inpatient</a:t>
            </a:r>
            <a:endParaRPr lang="en-US" dirty="0"/>
          </a:p>
        </p:txBody>
      </p:sp>
      <p:pic>
        <p:nvPicPr>
          <p:cNvPr id="41986" name="Picture 2" descr="https://upload.wikimedia.org/wikipedia/commons/thumb/8/8a/Propafenone.svg/1000px-Propafenone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1371600"/>
            <a:ext cx="2794358" cy="1981200"/>
          </a:xfrm>
          <a:prstGeom prst="rect">
            <a:avLst/>
          </a:prstGeom>
          <a:noFill/>
        </p:spPr>
      </p:pic>
      <p:sp>
        <p:nvSpPr>
          <p:cNvPr id="9" name="Oval 8"/>
          <p:cNvSpPr/>
          <p:nvPr/>
        </p:nvSpPr>
        <p:spPr>
          <a:xfrm rot="1121472">
            <a:off x="4951433" y="2006343"/>
            <a:ext cx="3750478" cy="13247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876800" y="3657600"/>
            <a:ext cx="3977511" cy="1676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ECG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cdn.lifeinthefastlane.com/wp-content/uploads/2011/03/Flecainide-overdo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76400"/>
            <a:ext cx="9144000" cy="4851700"/>
          </a:xfrm>
          <a:prstGeom prst="rect">
            <a:avLst/>
          </a:prstGeom>
          <a:noFill/>
        </p:spPr>
      </p:pic>
      <p:sp>
        <p:nvSpPr>
          <p:cNvPr id="5" name="Down Arrow 4"/>
          <p:cNvSpPr/>
          <p:nvPr/>
        </p:nvSpPr>
        <p:spPr>
          <a:xfrm>
            <a:off x="3505200" y="1600200"/>
            <a:ext cx="228600" cy="381000"/>
          </a:xfrm>
          <a:prstGeom prst="down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flipV="1">
            <a:off x="1828800" y="2590800"/>
            <a:ext cx="228600" cy="381000"/>
          </a:xfrm>
          <a:prstGeom prst="down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695700" y="2514600"/>
            <a:ext cx="175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n w="19050"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RBBB</a:t>
            </a:r>
            <a:endParaRPr lang="en-US" sz="4400" b="1" dirty="0">
              <a:ln w="1905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ECG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QRS &gt;100 ms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QRS &gt;160 ms</a:t>
            </a:r>
            <a:endParaRPr lang="en-US" dirty="0"/>
          </a:p>
        </p:txBody>
      </p:sp>
      <p:pic>
        <p:nvPicPr>
          <p:cNvPr id="66562" name="Picture 2" descr="http://www.pd4pic.com/images/epilepsy-seizure-stroke-apoplexia-apoplex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5813" y="1219200"/>
            <a:ext cx="2145387" cy="2819400"/>
          </a:xfrm>
          <a:prstGeom prst="rect">
            <a:avLst/>
          </a:prstGeom>
          <a:noFill/>
        </p:spPr>
      </p:pic>
      <p:pic>
        <p:nvPicPr>
          <p:cNvPr id="66564" name="Picture 4" descr="http://www.lifebridgehealth.org/uploads/public/images/heartcenter/conditions-procedures/VentricularTachycardia-lg.jpg"/>
          <p:cNvPicPr>
            <a:picLocks noChangeAspect="1" noChangeArrowheads="1"/>
          </p:cNvPicPr>
          <p:nvPr/>
        </p:nvPicPr>
        <p:blipFill>
          <a:blip r:embed="rId3" cstate="print"/>
          <a:srcRect t="23844" b="21315"/>
          <a:stretch>
            <a:fillRect/>
          </a:stretch>
        </p:blipFill>
        <p:spPr bwMode="auto">
          <a:xfrm>
            <a:off x="3657600" y="4495800"/>
            <a:ext cx="4724400" cy="17526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-76200" y="6581001"/>
            <a:ext cx="3962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Boehnert</a:t>
            </a:r>
            <a:r>
              <a:rPr lang="en-US" sz="1200" dirty="0" smtClean="0"/>
              <a:t> MT et al. </a:t>
            </a:r>
            <a:r>
              <a:rPr lang="en-US" sz="1200" i="1" dirty="0" smtClean="0"/>
              <a:t>N </a:t>
            </a:r>
            <a:r>
              <a:rPr lang="en-US" sz="1200" i="1" dirty="0" err="1" smtClean="0"/>
              <a:t>Engl</a:t>
            </a:r>
            <a:r>
              <a:rPr lang="en-US" sz="1200" i="1" dirty="0" smtClean="0"/>
              <a:t> J Med</a:t>
            </a:r>
            <a:r>
              <a:rPr lang="en-US" sz="1200" dirty="0" smtClean="0"/>
              <a:t>. 1985; 313(8):474-9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743200" y="1676400"/>
            <a:ext cx="4953000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Managment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038600" y="2209800"/>
            <a:ext cx="990600" cy="381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7586" name="Picture 2" descr="http://america.pink/images/2/1/0/1/9/0/5/en/3-intravenous-sodium-bicarbonate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767676"/>
              </a:clrFrom>
              <a:clrTo>
                <a:srgbClr val="767676">
                  <a:alpha val="0"/>
                </a:srgbClr>
              </a:clrTo>
            </a:clrChange>
          </a:blip>
          <a:srcRect r="15333"/>
          <a:stretch>
            <a:fillRect/>
          </a:stretch>
        </p:blipFill>
        <p:spPr bwMode="auto">
          <a:xfrm>
            <a:off x="1714500" y="1981200"/>
            <a:ext cx="4838700" cy="3990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8610" name="Picture 2" descr="http://swurgentcare.net/wp-content/uploads/2015/03/IV-Fluid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73509" y="0"/>
            <a:ext cx="1029101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447800"/>
            <a:ext cx="0" cy="4648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57200" y="6096000"/>
            <a:ext cx="80772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6200000">
            <a:off x="-246966" y="3486834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SV</a:t>
            </a:r>
            <a:endParaRPr lang="en-US" sz="3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581400" y="6059269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Preload</a:t>
            </a:r>
            <a:endParaRPr lang="en-US" sz="3600" b="1" dirty="0"/>
          </a:p>
        </p:txBody>
      </p:sp>
      <p:sp>
        <p:nvSpPr>
          <p:cNvPr id="11" name="Arc 10"/>
          <p:cNvSpPr/>
          <p:nvPr/>
        </p:nvSpPr>
        <p:spPr>
          <a:xfrm rot="18547755">
            <a:off x="-1155917" y="3955549"/>
            <a:ext cx="9220573" cy="5792799"/>
          </a:xfrm>
          <a:prstGeom prst="arc">
            <a:avLst>
              <a:gd name="adj1" fmla="val 14749924"/>
              <a:gd name="adj2" fmla="val 20671904"/>
            </a:avLst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0662" name="Picture 6" descr="https://www.hospira.com/en/images/NOREPINEPHRINE_BITARTRATE_tcm81-733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1371600"/>
            <a:ext cx="4876800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http://cdn.shopify.com/s/files/1/0996/0350/products/Untitled-8.png?v=145591526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1300" y="2057400"/>
            <a:ext cx="3581400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hepoisonreview.com/wp-content/uploads/intralipi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810" y="914400"/>
            <a:ext cx="262438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4360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III </a:t>
            </a:r>
            <a:r>
              <a:rPr lang="en-US" dirty="0" err="1" smtClean="0"/>
              <a:t>Antidysrhythmics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458" name="AutoShape 2" descr="https://upload.wikimedia.org/wikipedia/commons/a/aa/Ventricular_myocyte_action_potentia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0" name="AutoShape 4" descr="https://upload.wikimedia.org/wikipedia/commons/a/aa/Ventricular_myocyte_action_potentia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2" name="AutoShape 6" descr="https://upload.wikimedia.org/wikipedia/commons/a/aa/Ventricular_myocyte_action_potentia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464" name="Picture 8" descr="https://upload.wikimedia.org/wikipedia/commons/thumb/a/aa/Ventricular_myocyte_action_potential.svg/1280px-Ventricular_myocyte_action_potential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2400" y="1371600"/>
            <a:ext cx="9447205" cy="5638800"/>
          </a:xfrm>
          <a:prstGeom prst="rect">
            <a:avLst/>
          </a:prstGeom>
          <a:noFill/>
        </p:spPr>
      </p:pic>
      <p:sp>
        <p:nvSpPr>
          <p:cNvPr id="8" name="Right Arrow 7"/>
          <p:cNvSpPr/>
          <p:nvPr/>
        </p:nvSpPr>
        <p:spPr>
          <a:xfrm>
            <a:off x="990600" y="4876800"/>
            <a:ext cx="22860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Na</a:t>
            </a:r>
            <a:r>
              <a:rPr lang="en-US" sz="2400" b="1" baseline="30000" dirty="0" smtClean="0"/>
              <a:t>+</a:t>
            </a:r>
            <a:endParaRPr lang="en-US" sz="2400" b="1" dirty="0"/>
          </a:p>
        </p:txBody>
      </p:sp>
      <p:sp>
        <p:nvSpPr>
          <p:cNvPr id="9" name="Right Arrow 8"/>
          <p:cNvSpPr/>
          <p:nvPr/>
        </p:nvSpPr>
        <p:spPr>
          <a:xfrm rot="17172431">
            <a:off x="1940669" y="2023948"/>
            <a:ext cx="22860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400" b="1" dirty="0" smtClean="0"/>
              <a:t>K</a:t>
            </a:r>
            <a:r>
              <a:rPr lang="en-US" sz="2400" b="1" baseline="30000" dirty="0" smtClean="0"/>
              <a:t>+</a:t>
            </a:r>
            <a:endParaRPr lang="en-US" sz="2400" b="1" dirty="0"/>
          </a:p>
        </p:txBody>
      </p:sp>
      <p:sp>
        <p:nvSpPr>
          <p:cNvPr id="10" name="Right Arrow 9"/>
          <p:cNvSpPr/>
          <p:nvPr/>
        </p:nvSpPr>
        <p:spPr>
          <a:xfrm rot="20453042">
            <a:off x="5179620" y="3458799"/>
            <a:ext cx="22860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2400" b="1" dirty="0" smtClean="0"/>
              <a:t>K</a:t>
            </a:r>
            <a:r>
              <a:rPr lang="en-US" sz="2400" b="1" baseline="30000" dirty="0" smtClean="0"/>
              <a:t>+</a:t>
            </a:r>
            <a:endParaRPr lang="en-US" sz="2400" b="1" dirty="0"/>
          </a:p>
        </p:txBody>
      </p:sp>
      <p:sp>
        <p:nvSpPr>
          <p:cNvPr id="11" name="Right Arrow 10"/>
          <p:cNvSpPr/>
          <p:nvPr/>
        </p:nvSpPr>
        <p:spPr>
          <a:xfrm rot="6667776">
            <a:off x="3574715" y="2246582"/>
            <a:ext cx="2286000" cy="9550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 anchorCtr="0"/>
          <a:lstStyle/>
          <a:p>
            <a:pPr algn="ctr"/>
            <a:r>
              <a:rPr lang="en-US" dirty="0" smtClean="0"/>
              <a:t>Ca</a:t>
            </a:r>
            <a:r>
              <a:rPr lang="en-US" baseline="30000" dirty="0" smtClean="0"/>
              <a:t>2+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315200" y="3530025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IKr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800600" y="3072825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L-type</a:t>
            </a:r>
            <a:endParaRPr lang="en-US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971800" y="3149025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Ito</a:t>
            </a:r>
            <a:endParaRPr lang="en-US" sz="3200" b="1" dirty="0"/>
          </a:p>
        </p:txBody>
      </p:sp>
      <p:sp>
        <p:nvSpPr>
          <p:cNvPr id="15" name="Multiply 14"/>
          <p:cNvSpPr/>
          <p:nvPr/>
        </p:nvSpPr>
        <p:spPr>
          <a:xfrm>
            <a:off x="5715000" y="2971800"/>
            <a:ext cx="990600" cy="1905000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III </a:t>
            </a:r>
            <a:r>
              <a:rPr lang="en-US" dirty="0" err="1" smtClean="0"/>
              <a:t>Antidysrhythmics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458" name="AutoShape 2" descr="https://upload.wikimedia.org/wikipedia/commons/a/aa/Ventricular_myocyte_action_potentia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0" name="AutoShape 4" descr="https://upload.wikimedia.org/wikipedia/commons/a/aa/Ventricular_myocyte_action_potentia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2" name="AutoShape 6" descr="https://upload.wikimedia.org/wikipedia/commons/a/aa/Ventricular_myocyte_action_potentia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464" name="Picture 8" descr="https://upload.wikimedia.org/wikipedia/commons/thumb/a/aa/Ventricular_myocyte_action_potential.svg/1280px-Ventricular_myocyte_action_potential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2400" y="1371600"/>
            <a:ext cx="9447205" cy="5638800"/>
          </a:xfrm>
          <a:prstGeom prst="rect">
            <a:avLst/>
          </a:prstGeom>
          <a:noFill/>
        </p:spPr>
      </p:pic>
      <p:sp>
        <p:nvSpPr>
          <p:cNvPr id="10" name="Right Arrow 9"/>
          <p:cNvSpPr/>
          <p:nvPr/>
        </p:nvSpPr>
        <p:spPr>
          <a:xfrm rot="20453042">
            <a:off x="5179620" y="4373199"/>
            <a:ext cx="22860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2400" b="1" dirty="0" smtClean="0"/>
              <a:t>K</a:t>
            </a:r>
            <a:r>
              <a:rPr lang="en-US" sz="2400" b="1" baseline="30000" dirty="0" smtClean="0"/>
              <a:t>+</a:t>
            </a:r>
            <a:endParaRPr lang="en-US" sz="2400" b="1" dirty="0"/>
          </a:p>
        </p:txBody>
      </p:sp>
      <p:sp>
        <p:nvSpPr>
          <p:cNvPr id="18" name="Rectangle 17"/>
          <p:cNvSpPr/>
          <p:nvPr/>
        </p:nvSpPr>
        <p:spPr>
          <a:xfrm>
            <a:off x="6629400" y="4038600"/>
            <a:ext cx="7620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315200" y="4368225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IKr</a:t>
            </a:r>
            <a:endParaRPr lang="en-US" sz="3200" b="1" dirty="0"/>
          </a:p>
        </p:txBody>
      </p:sp>
      <p:sp>
        <p:nvSpPr>
          <p:cNvPr id="15" name="Multiply 14"/>
          <p:cNvSpPr/>
          <p:nvPr/>
        </p:nvSpPr>
        <p:spPr>
          <a:xfrm>
            <a:off x="5181600" y="4038600"/>
            <a:ext cx="990600" cy="1905000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http://d2ch1jyy91788s.cloudfront.net/buyemp/images/product/0057-10-400_30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00800" y="3124199"/>
            <a:ext cx="1200150" cy="2057401"/>
          </a:xfrm>
          <a:prstGeom prst="rect">
            <a:avLst/>
          </a:prstGeom>
          <a:noFill/>
        </p:spPr>
      </p:pic>
      <p:cxnSp>
        <p:nvCxnSpPr>
          <p:cNvPr id="20" name="Straight Connector 19"/>
          <p:cNvCxnSpPr/>
          <p:nvPr/>
        </p:nvCxnSpPr>
        <p:spPr>
          <a:xfrm>
            <a:off x="4876800" y="2438400"/>
            <a:ext cx="2362200" cy="7620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Arc 20"/>
          <p:cNvSpPr/>
          <p:nvPr/>
        </p:nvSpPr>
        <p:spPr>
          <a:xfrm rot="21012978">
            <a:off x="6907540" y="2514600"/>
            <a:ext cx="990600" cy="1295400"/>
          </a:xfrm>
          <a:prstGeom prst="arc">
            <a:avLst>
              <a:gd name="adj1" fmla="val 16200000"/>
              <a:gd name="adj2" fmla="val 102589"/>
            </a:avLst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7924800" y="3200400"/>
            <a:ext cx="990600" cy="365760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 animBg="1"/>
      <p:bldP spid="12" grpId="0"/>
      <p:bldP spid="15" grpId="0" animBg="1"/>
      <p:bldP spid="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00" name="Picture 4" descr="http://bestpractice.bmj.com/best-practice/images/bp/en-gb/829-5-iline_defaul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622" y="1905000"/>
            <a:ext cx="8998756" cy="4286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9154" name="Picture 2" descr="http://cdn.lifeinthefastlane.com/wp-content/uploads/2010/11/Prominent-U-wav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" y="1897009"/>
            <a:ext cx="8915400" cy="38022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III </a:t>
            </a:r>
            <a:r>
              <a:rPr lang="en-US" dirty="0" err="1" smtClean="0"/>
              <a:t>Antidysrhythmics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Amiodarone</a:t>
            </a:r>
            <a:endParaRPr lang="en-US" dirty="0" smtClean="0"/>
          </a:p>
          <a:p>
            <a:pPr lvl="1"/>
            <a:r>
              <a:rPr lang="en-US" dirty="0" smtClean="0"/>
              <a:t>40% mw = iodine</a:t>
            </a:r>
          </a:p>
          <a:p>
            <a:pPr lvl="1"/>
            <a:r>
              <a:rPr lang="en-US" dirty="0" err="1" smtClean="0"/>
              <a:t>Vfib</a:t>
            </a:r>
            <a:r>
              <a:rPr lang="en-US" dirty="0" smtClean="0"/>
              <a:t>/</a:t>
            </a:r>
            <a:r>
              <a:rPr lang="en-US" dirty="0" err="1" smtClean="0"/>
              <a:t>Vtach</a:t>
            </a:r>
            <a:endParaRPr lang="en-US" dirty="0" smtClean="0"/>
          </a:p>
          <a:p>
            <a:pPr lvl="1"/>
            <a:r>
              <a:rPr lang="en-US" dirty="0" smtClean="0"/>
              <a:t>Block L-type Ca</a:t>
            </a:r>
            <a:r>
              <a:rPr lang="en-US" baseline="30000" dirty="0" smtClean="0"/>
              <a:t>2+ </a:t>
            </a:r>
            <a:r>
              <a:rPr lang="en-US" dirty="0" smtClean="0"/>
              <a:t>channels</a:t>
            </a:r>
          </a:p>
          <a:p>
            <a:endParaRPr lang="en-US" dirty="0" smtClean="0"/>
          </a:p>
          <a:p>
            <a:r>
              <a:rPr lang="en-US" dirty="0" err="1" smtClean="0"/>
              <a:t>Dofetilide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Ibutilide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derangedphysiology.com/php/Cardiothoracic-ICU/images/AAT%20pac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3" y="1838324"/>
            <a:ext cx="8943975" cy="364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4654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http://cdn.shopify.com/s/files/1/0996/0350/products/Untitled-8.png?v=145591526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1300" y="2057400"/>
            <a:ext cx="3581400" cy="3581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2087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d2ch1jyy91788s.cloudfront.net/buyemp/images/product/0057-10-400_300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57600" y="2133600"/>
            <a:ext cx="1828800" cy="31350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3270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questionmark.guide/wp-content/uploads/2015/04/question-mar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723" y="1066800"/>
            <a:ext cx="3366555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127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1095</TotalTime>
  <Words>275</Words>
  <Application>Microsoft Office PowerPoint</Application>
  <PresentationFormat>On-screen Show (4:3)</PresentationFormat>
  <Paragraphs>120</Paragraphs>
  <Slides>37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David</vt:lpstr>
      <vt:lpstr>Impact</vt:lpstr>
      <vt:lpstr>Office Theme</vt:lpstr>
      <vt:lpstr>Antidysrhythmics</vt:lpstr>
      <vt:lpstr>Objectives</vt:lpstr>
      <vt:lpstr>PowerPoint Presentation</vt:lpstr>
      <vt:lpstr>PowerPoint Presentation</vt:lpstr>
      <vt:lpstr>Sudden Cardiac Death</vt:lpstr>
      <vt:lpstr>PowerPoint Presentation</vt:lpstr>
      <vt:lpstr>PowerPoint Presentation</vt:lpstr>
      <vt:lpstr>PowerPoint Presentation</vt:lpstr>
      <vt:lpstr>Class I Antidysrhythmics</vt:lpstr>
      <vt:lpstr>Class I Antidysrhythmics</vt:lpstr>
      <vt:lpstr>PowerPoint Presentation</vt:lpstr>
      <vt:lpstr>Class Ia</vt:lpstr>
      <vt:lpstr>PowerPoint Presentation</vt:lpstr>
      <vt:lpstr>Class Ia </vt:lpstr>
      <vt:lpstr>Class Ib</vt:lpstr>
      <vt:lpstr>PowerPoint Presentation</vt:lpstr>
      <vt:lpstr>Class Ib</vt:lpstr>
      <vt:lpstr>Class Ic</vt:lpstr>
      <vt:lpstr>PowerPoint Presentation</vt:lpstr>
      <vt:lpstr>Class Ic</vt:lpstr>
      <vt:lpstr>ECG Findings</vt:lpstr>
      <vt:lpstr>ECG Assessment</vt:lpstr>
      <vt:lpstr>Managment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Class III Antidysrhythmics</vt:lpstr>
      <vt:lpstr>Class III Antidysrhythmics</vt:lpstr>
      <vt:lpstr>PowerPoint Presentation</vt:lpstr>
      <vt:lpstr>PowerPoint Presentation</vt:lpstr>
      <vt:lpstr>Class III Antidysrhythmics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Antidysrhythmics</dc:title>
  <dc:creator>Administrator</dc:creator>
  <cp:lastModifiedBy>William Eggleston</cp:lastModifiedBy>
  <cp:revision>101</cp:revision>
  <dcterms:created xsi:type="dcterms:W3CDTF">2016-04-18T18:16:51Z</dcterms:created>
  <dcterms:modified xsi:type="dcterms:W3CDTF">2016-05-04T03:09:41Z</dcterms:modified>
</cp:coreProperties>
</file>