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2" r:id="rId8"/>
    <p:sldId id="261" r:id="rId9"/>
    <p:sldId id="263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35" autoAdjust="0"/>
  </p:normalViewPr>
  <p:slideViewPr>
    <p:cSldViewPr snapToGrid="0" snapToObjects="1"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11/25/2019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Nathan Williams, MD PGY-4</a:t>
            </a:r>
          </a:p>
          <a:p>
            <a:r>
              <a:rPr lang="en-US" dirty="0" smtClean="0"/>
              <a:t>Pediatric emergency medicine fellow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POCUS: Elbow Fracture Diagnosis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85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Traumatic elbow injury is a large cause of emergency room visits for children and adolescents</a:t>
            </a:r>
          </a:p>
          <a:p>
            <a:r>
              <a:rPr lang="en-US" dirty="0" smtClean="0"/>
              <a:t>Elbow fractures make up approximately 15% of pediatric fractures</a:t>
            </a:r>
          </a:p>
          <a:p>
            <a:r>
              <a:rPr lang="en-US" dirty="0" smtClean="0"/>
              <a:t>Difficult to diagnose with only physical examination alone</a:t>
            </a:r>
          </a:p>
          <a:p>
            <a:r>
              <a:rPr lang="en-US" dirty="0" smtClean="0"/>
              <a:t>Can POCUS help diagnose fractures accurately and reduce childhood exposure to radiation?</a:t>
            </a:r>
          </a:p>
          <a:p>
            <a:pPr lvl="1"/>
            <a:r>
              <a:rPr lang="en-US" dirty="0" smtClean="0"/>
              <a:t>YES!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8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Anatomy-X-ray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440" r="440"/>
          <a:stretch>
            <a:fillRect/>
          </a:stretch>
        </p:blipFill>
        <p:spPr/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236" b="12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114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Ultrasound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Using a Linear probe </a:t>
            </a:r>
          </a:p>
          <a:p>
            <a:r>
              <a:rPr lang="en-US" dirty="0" smtClean="0"/>
              <a:t>Technique: “Patient’s </a:t>
            </a:r>
            <a:r>
              <a:rPr lang="en-US" dirty="0"/>
              <a:t>elbow flexed to 90 degrees, the US probe was placed over the posterior aspect of the distal </a:t>
            </a:r>
            <a:r>
              <a:rPr lang="en-US" dirty="0" err="1" smtClean="0"/>
              <a:t>humerus</a:t>
            </a:r>
            <a:r>
              <a:rPr lang="en-US" dirty="0" smtClean="0"/>
              <a:t>.” Both longitudinal and transverse views. </a:t>
            </a:r>
          </a:p>
          <a:p>
            <a:r>
              <a:rPr lang="en-US" dirty="0" smtClean="0"/>
              <a:t>Helpful to view the normal elbow for comparison</a:t>
            </a:r>
          </a:p>
          <a:p>
            <a:r>
              <a:rPr lang="en-US" dirty="0" smtClean="0"/>
              <a:t>Looking for elevation of posterior fat pad sign</a:t>
            </a:r>
          </a:p>
          <a:p>
            <a:r>
              <a:rPr lang="en-US" dirty="0"/>
              <a:t>E</a:t>
            </a:r>
            <a:r>
              <a:rPr lang="en-US" dirty="0" smtClean="0"/>
              <a:t>lbow </a:t>
            </a:r>
            <a:r>
              <a:rPr lang="en-US" dirty="0"/>
              <a:t>effusions of 1 to 3 mL could be identified with elbow ultrasonography, </a:t>
            </a:r>
            <a:r>
              <a:rPr lang="en-US" dirty="0" smtClean="0"/>
              <a:t>while it took 5-10mL to view on x-ray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73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studies define fracture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By meta-analysis: “In </a:t>
            </a:r>
            <a:r>
              <a:rPr lang="en-US" dirty="0"/>
              <a:t>all studies, presence of elbow fracture was defined as a posterior fat pad sign, cortical disruption, growth plate widening, or hematoma interposed between fracture fragments</a:t>
            </a:r>
            <a:r>
              <a:rPr lang="en-US" dirty="0" smtClean="0"/>
              <a:t>.”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77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Ultrasound Images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18974" r="-18974"/>
          <a:stretch>
            <a:fillRect/>
          </a:stretch>
        </p:blipFill>
        <p:spPr>
          <a:xfrm>
            <a:off x="301625" y="1527175"/>
            <a:ext cx="8504238" cy="4572000"/>
          </a:xfrm>
        </p:spPr>
      </p:pic>
    </p:spTree>
    <p:extLst>
      <p:ext uri="{BB962C8B-B14F-4D97-AF65-F5344CB8AC3E}">
        <p14:creationId xmlns:p14="http://schemas.microsoft.com/office/powerpoint/2010/main" val="296467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Ultrasound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 meta-analysis sensitivity 96% and specificity 89%</a:t>
            </a:r>
          </a:p>
          <a:p>
            <a:r>
              <a:rPr lang="en-US" dirty="0" smtClean="0"/>
              <a:t>False negative rate of 3.7%</a:t>
            </a:r>
          </a:p>
          <a:p>
            <a:r>
              <a:rPr lang="en-US" dirty="0" smtClean="0"/>
              <a:t>Less time consuming</a:t>
            </a:r>
          </a:p>
          <a:p>
            <a:r>
              <a:rPr lang="en-US" dirty="0" smtClean="0"/>
              <a:t>Decreased LOS</a:t>
            </a:r>
          </a:p>
          <a:p>
            <a:r>
              <a:rPr lang="en-US" dirty="0" smtClean="0"/>
              <a:t>High negative predictive value </a:t>
            </a:r>
          </a:p>
          <a:p>
            <a:r>
              <a:rPr lang="en-US" dirty="0" smtClean="0"/>
              <a:t>Pediatric Patient size is ideal for this modality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67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Ultrasound Cases Missed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57886" r="-57886"/>
          <a:stretch>
            <a:fillRect/>
          </a:stretch>
        </p:blipFill>
        <p:spPr>
          <a:xfrm>
            <a:off x="332232" y="987552"/>
            <a:ext cx="8503920" cy="4572000"/>
          </a:xfrm>
        </p:spPr>
      </p:pic>
      <p:pic>
        <p:nvPicPr>
          <p:cNvPr id="5" name="Picture 4" descr="Screen Shot 2019-11-18 at 1.57.4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24108"/>
            <a:ext cx="9144000" cy="143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1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May miss fractures</a:t>
            </a:r>
          </a:p>
          <a:p>
            <a:r>
              <a:rPr lang="en-US" dirty="0" smtClean="0"/>
              <a:t>Most accurate to rule out fracture with low index of suspicion for fractures. </a:t>
            </a:r>
          </a:p>
          <a:p>
            <a:r>
              <a:rPr lang="en-US" dirty="0" smtClean="0"/>
              <a:t>Relying on Posterior fat pad is controversial as it may lead to more false positives compared to x-ray.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37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“Diagnostic </a:t>
            </a:r>
            <a:r>
              <a:rPr lang="en-US" dirty="0"/>
              <a:t>Performance of Ultrasonography for Detection of Pediatric Elbow Fracture: A Meta-</a:t>
            </a:r>
            <a:r>
              <a:rPr lang="en-US" dirty="0" smtClean="0"/>
              <a:t>analysis” </a:t>
            </a:r>
            <a:r>
              <a:rPr lang="mr-IN" dirty="0" smtClean="0"/>
              <a:t>–</a:t>
            </a:r>
            <a:r>
              <a:rPr lang="en-US" dirty="0" smtClean="0"/>
              <a:t>Lee, MD et al.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“Reduction </a:t>
            </a:r>
            <a:r>
              <a:rPr lang="en-US" dirty="0"/>
              <a:t>of Radiography with Point-of-Care Elbow Ultrasonography for Elbow Trauma in </a:t>
            </a:r>
            <a:r>
              <a:rPr lang="en-US" dirty="0" smtClean="0"/>
              <a:t>Children”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Tokarski</a:t>
            </a:r>
            <a:r>
              <a:rPr lang="en-US" dirty="0" smtClean="0"/>
              <a:t>, MD et al.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4904</TotalTime>
  <Words>298</Words>
  <Application>Microsoft Office PowerPoint</Application>
  <PresentationFormat>On-screen Show (4:3)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Georgia</vt:lpstr>
      <vt:lpstr>Mangal</vt:lpstr>
      <vt:lpstr>Wingdings</vt:lpstr>
      <vt:lpstr>Wingdings 2</vt:lpstr>
      <vt:lpstr>Civic</vt:lpstr>
      <vt:lpstr>POCUS: Elbow Fracture Diagnosis</vt:lpstr>
      <vt:lpstr>Introduction</vt:lpstr>
      <vt:lpstr>Normal Anatomy-X-ray</vt:lpstr>
      <vt:lpstr>Ultrasound Features</vt:lpstr>
      <vt:lpstr>How studies define fracture</vt:lpstr>
      <vt:lpstr>Ultrasound Images</vt:lpstr>
      <vt:lpstr>Ultrasound Advantages</vt:lpstr>
      <vt:lpstr>Ultrasound Cases Missed </vt:lpstr>
      <vt:lpstr>Disadvantages </vt:lpstr>
      <vt:lpstr>References</vt:lpstr>
    </vt:vector>
  </TitlesOfParts>
  <Company>Nathan and Jimmy Forever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POCUS: Elbow Fracture Diagnosis</dc:title>
  <dc:creator>Jimmy Ballard</dc:creator>
  <cp:lastModifiedBy>Emborsky, Mary</cp:lastModifiedBy>
  <cp:revision>10</cp:revision>
  <dcterms:created xsi:type="dcterms:W3CDTF">2019-11-18T06:09:47Z</dcterms:created>
  <dcterms:modified xsi:type="dcterms:W3CDTF">2019-11-25T15:43:48Z</dcterms:modified>
</cp:coreProperties>
</file>