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57" r:id="rId4"/>
    <p:sldId id="259" r:id="rId5"/>
    <p:sldId id="270" r:id="rId6"/>
    <p:sldId id="282" r:id="rId7"/>
    <p:sldId id="261" r:id="rId8"/>
    <p:sldId id="262" r:id="rId9"/>
    <p:sldId id="263" r:id="rId10"/>
    <p:sldId id="264" r:id="rId11"/>
    <p:sldId id="284" r:id="rId12"/>
    <p:sldId id="283" r:id="rId13"/>
    <p:sldId id="304" r:id="rId14"/>
    <p:sldId id="265" r:id="rId15"/>
    <p:sldId id="286" r:id="rId16"/>
    <p:sldId id="266" r:id="rId17"/>
    <p:sldId id="287" r:id="rId18"/>
    <p:sldId id="285" r:id="rId19"/>
    <p:sldId id="305" r:id="rId20"/>
    <p:sldId id="267" r:id="rId21"/>
    <p:sldId id="268" r:id="rId22"/>
    <p:sldId id="294" r:id="rId23"/>
    <p:sldId id="299" r:id="rId24"/>
    <p:sldId id="269" r:id="rId25"/>
    <p:sldId id="290" r:id="rId26"/>
    <p:sldId id="275" r:id="rId27"/>
    <p:sldId id="308" r:id="rId28"/>
    <p:sldId id="277" r:id="rId29"/>
    <p:sldId id="292" r:id="rId30"/>
    <p:sldId id="300" r:id="rId31"/>
    <p:sldId id="301" r:id="rId32"/>
    <p:sldId id="306" r:id="rId33"/>
    <p:sldId id="307" r:id="rId34"/>
    <p:sldId id="279" r:id="rId35"/>
    <p:sldId id="297" r:id="rId36"/>
    <p:sldId id="278" r:id="rId37"/>
    <p:sldId id="302" r:id="rId38"/>
    <p:sldId id="281" r:id="rId39"/>
    <p:sldId id="274" r:id="rId40"/>
    <p:sldId id="303" r:id="rId41"/>
    <p:sldId id="273" r:id="rId42"/>
    <p:sldId id="298" r:id="rId43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455" autoAdjust="0"/>
    <p:restoredTop sz="94660"/>
  </p:normalViewPr>
  <p:slideViewPr>
    <p:cSldViewPr>
      <p:cViewPr varScale="1">
        <p:scale>
          <a:sx n="65" d="100"/>
          <a:sy n="65" d="100"/>
        </p:scale>
        <p:origin x="1096" y="4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FFC813-CC61-4B60-99E1-813E15C5C11F}" type="datetimeFigureOut">
              <a:rPr lang="en-US" smtClean="0"/>
              <a:t>1/20/2021</a:t>
            </a:fld>
            <a:endParaRPr lang="en-US" dirty="0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F4448C-CE18-40F5-ACAE-E138C721A88E}" type="slidenum">
              <a:rPr lang="en-US" smtClean="0"/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FFC813-CC61-4B60-99E1-813E15C5C11F}" type="datetimeFigureOut">
              <a:rPr lang="en-US" smtClean="0"/>
              <a:t>1/20/2021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F4448C-CE18-40F5-ACAE-E138C721A88E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FFC813-CC61-4B60-99E1-813E15C5C11F}" type="datetimeFigureOut">
              <a:rPr lang="en-US" smtClean="0"/>
              <a:t>1/20/2021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F4448C-CE18-40F5-ACAE-E138C721A88E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FFC813-CC61-4B60-99E1-813E15C5C11F}" type="datetimeFigureOut">
              <a:rPr lang="en-US" smtClean="0"/>
              <a:t>1/20/2021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F4448C-CE18-40F5-ACAE-E138C721A88E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FFC813-CC61-4B60-99E1-813E15C5C11F}" type="datetimeFigureOut">
              <a:rPr lang="en-US" smtClean="0"/>
              <a:t>1/20/2021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F4448C-CE18-40F5-ACAE-E138C721A88E}" type="slidenum">
              <a:rPr lang="en-US" smtClean="0"/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FFC813-CC61-4B60-99E1-813E15C5C11F}" type="datetimeFigureOut">
              <a:rPr lang="en-US" smtClean="0"/>
              <a:t>1/20/2021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F4448C-CE18-40F5-ACAE-E138C721A88E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FFC813-CC61-4B60-99E1-813E15C5C11F}" type="datetimeFigureOut">
              <a:rPr lang="en-US" smtClean="0"/>
              <a:t>1/20/2021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F4448C-CE18-40F5-ACAE-E138C721A88E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FFC813-CC61-4B60-99E1-813E15C5C11F}" type="datetimeFigureOut">
              <a:rPr lang="en-US" smtClean="0"/>
              <a:t>1/20/2021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F4448C-CE18-40F5-ACAE-E138C721A88E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FFC813-CC61-4B60-99E1-813E15C5C11F}" type="datetimeFigureOut">
              <a:rPr lang="en-US" smtClean="0"/>
              <a:t>1/20/2021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F4448C-CE18-40F5-ACAE-E138C721A88E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FFC813-CC61-4B60-99E1-813E15C5C11F}" type="datetimeFigureOut">
              <a:rPr lang="en-US" smtClean="0"/>
              <a:t>1/20/2021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F4448C-CE18-40F5-ACAE-E138C721A88E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FFC813-CC61-4B60-99E1-813E15C5C11F}" type="datetimeFigureOut">
              <a:rPr lang="en-US" smtClean="0"/>
              <a:t>1/20/2021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B8F4448C-CE18-40F5-ACAE-E138C721A88E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dirty="0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EFFC813-CC61-4B60-99E1-813E15C5C11F}" type="datetimeFigureOut">
              <a:rPr lang="en-US" smtClean="0"/>
              <a:t>1/20/2021</a:t>
            </a:fld>
            <a:endParaRPr lang="en-US" dirty="0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8F4448C-CE18-40F5-ACAE-E138C721A88E}" type="slidenum">
              <a:rPr lang="en-US" smtClean="0"/>
              <a:t>‹#›</a:t>
            </a:fld>
            <a:endParaRPr lang="en-US" dirty="0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 dirty="0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 dirty="0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trauma.nl/sites/www.trauma.nl/files/proefschriften/David%20Nellensteijn%20proefschrift.pdf" TargetMode="External"/><Relationship Id="rId2" Type="http://schemas.openxmlformats.org/officeDocument/2006/relationships/hyperlink" Target="https://www.ahcmedia.com/articles/63956-blunt-abdominal-trauma-in-pediatrics" TargetMode="Externa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2667000"/>
            <a:ext cx="7851648" cy="3048000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sz="5300" dirty="0" smtClean="0"/>
              <a:t>Pediatric Blunt Abdominal Trauma</a:t>
            </a:r>
            <a:br>
              <a:rPr lang="en-US" sz="5300" dirty="0" smtClean="0"/>
            </a:br>
            <a:r>
              <a:rPr lang="en-US" sz="5300" dirty="0"/>
              <a:t/>
            </a:r>
            <a:br>
              <a:rPr lang="en-US" sz="5300" dirty="0"/>
            </a:br>
            <a:r>
              <a:rPr lang="en-US" sz="5300" dirty="0" smtClean="0"/>
              <a:t/>
            </a:r>
            <a:br>
              <a:rPr lang="en-US" sz="5300" dirty="0" smtClean="0"/>
            </a:br>
            <a:r>
              <a:rPr lang="en-US" sz="5300" dirty="0"/>
              <a:t/>
            </a:r>
            <a:br>
              <a:rPr lang="en-US" sz="5300" dirty="0"/>
            </a:b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3200400"/>
            <a:ext cx="7854696" cy="1752600"/>
          </a:xfrm>
        </p:spPr>
        <p:txBody>
          <a:bodyPr/>
          <a:lstStyle/>
          <a:p>
            <a:pPr algn="ctr"/>
            <a:r>
              <a:rPr lang="en-US" dirty="0" smtClean="0"/>
              <a:t>January 19, 2021</a:t>
            </a:r>
          </a:p>
          <a:p>
            <a:pPr algn="ctr"/>
            <a:r>
              <a:rPr lang="en-US" dirty="0" smtClean="0"/>
              <a:t>Jeremy Killion, MD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05499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Splenic Injury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Diagnosis</a:t>
            </a:r>
          </a:p>
          <a:p>
            <a:pPr lvl="1"/>
            <a:r>
              <a:rPr lang="en-US" dirty="0" smtClean="0"/>
              <a:t>CT with IV contrast</a:t>
            </a:r>
          </a:p>
          <a:p>
            <a:r>
              <a:rPr lang="en-US" dirty="0" smtClean="0"/>
              <a:t>Management</a:t>
            </a:r>
          </a:p>
          <a:p>
            <a:pPr lvl="1"/>
            <a:r>
              <a:rPr lang="en-US" dirty="0" smtClean="0"/>
              <a:t>Spleen should be persevered; Non-operative is mainstay (90%)</a:t>
            </a:r>
          </a:p>
          <a:p>
            <a:pPr lvl="1"/>
            <a:r>
              <a:rPr lang="en-US" dirty="0" smtClean="0"/>
              <a:t>Removal results in post-splenectomy syndrome</a:t>
            </a:r>
          </a:p>
          <a:p>
            <a:pPr lvl="1"/>
            <a:r>
              <a:rPr lang="en-US" dirty="0" smtClean="0"/>
              <a:t>Presence </a:t>
            </a:r>
            <a:r>
              <a:rPr lang="en-US" dirty="0"/>
              <a:t>of hemodynamic instability in a child with an irreparably damaged spleen does remain an absolute indication for splenectomy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059735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Splenic Grading</a:t>
            </a:r>
            <a:endParaRPr lang="en-US" dirty="0"/>
          </a:p>
        </p:txBody>
      </p:sp>
      <p:pic>
        <p:nvPicPr>
          <p:cNvPr id="4098" name="Picture 2" descr="Image result for splenic laceration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8763" y="1847088"/>
            <a:ext cx="5846473" cy="43894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" y="4724400"/>
            <a:ext cx="8586638" cy="18171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1966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Imaging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	3					5</a:t>
            </a:r>
            <a:endParaRPr lang="en-US" dirty="0"/>
          </a:p>
        </p:txBody>
      </p:sp>
      <p:pic>
        <p:nvPicPr>
          <p:cNvPr id="4" name="Picture 2" descr="Imag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91100" y="2719852"/>
            <a:ext cx="3695700" cy="3228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Imag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795" y="2791290"/>
            <a:ext cx="3848100" cy="30861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64597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soccer</a:t>
            </a:r>
            <a:endParaRPr lang="en-US" dirty="0"/>
          </a:p>
        </p:txBody>
      </p:sp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01689" y="1935163"/>
            <a:ext cx="6940622" cy="43894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011081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Liver Injury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2</a:t>
            </a:r>
            <a:r>
              <a:rPr lang="en-US" baseline="30000" dirty="0" smtClean="0"/>
              <a:t>nd</a:t>
            </a:r>
            <a:r>
              <a:rPr lang="en-US" dirty="0" smtClean="0"/>
              <a:t> most common injured organ</a:t>
            </a:r>
          </a:p>
          <a:p>
            <a:pPr lvl="1"/>
            <a:r>
              <a:rPr lang="en-US" dirty="0" smtClean="0"/>
              <a:t>Most common fatal abdominal injury</a:t>
            </a:r>
          </a:p>
          <a:p>
            <a:r>
              <a:rPr lang="en-US" dirty="0" smtClean="0"/>
              <a:t>Mechanism</a:t>
            </a:r>
          </a:p>
          <a:p>
            <a:pPr lvl="1"/>
            <a:r>
              <a:rPr lang="en-US" dirty="0" err="1" smtClean="0"/>
              <a:t>Ped</a:t>
            </a:r>
            <a:r>
              <a:rPr lang="en-US" dirty="0" smtClean="0"/>
              <a:t> vs MVC</a:t>
            </a:r>
          </a:p>
          <a:p>
            <a:pPr lvl="1"/>
            <a:r>
              <a:rPr lang="en-US" dirty="0" smtClean="0"/>
              <a:t>Falls, handlebar injuries</a:t>
            </a:r>
          </a:p>
          <a:p>
            <a:r>
              <a:rPr lang="en-US" dirty="0" smtClean="0"/>
              <a:t>Presentation</a:t>
            </a:r>
          </a:p>
          <a:p>
            <a:pPr lvl="1"/>
            <a:r>
              <a:rPr lang="en-US" dirty="0" smtClean="0"/>
              <a:t>Diffuse/Local pain and tenderness</a:t>
            </a:r>
          </a:p>
          <a:p>
            <a:pPr lvl="1"/>
            <a:r>
              <a:rPr lang="en-US" dirty="0" smtClean="0"/>
              <a:t>Pain may refer to </a:t>
            </a:r>
            <a:r>
              <a:rPr lang="en-US" dirty="0" err="1" smtClean="0"/>
              <a:t>Rt</a:t>
            </a:r>
            <a:r>
              <a:rPr lang="en-US" dirty="0" smtClean="0"/>
              <a:t> shoulder </a:t>
            </a:r>
          </a:p>
        </p:txBody>
      </p:sp>
    </p:spTree>
    <p:extLst>
      <p:ext uri="{BB962C8B-B14F-4D97-AF65-F5344CB8AC3E}">
        <p14:creationId xmlns:p14="http://schemas.microsoft.com/office/powerpoint/2010/main" val="31073916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Liver Injury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 smtClean="0"/>
              <a:t>Laboratory Studies</a:t>
            </a:r>
          </a:p>
          <a:p>
            <a:pPr lvl="1"/>
            <a:r>
              <a:rPr lang="en-US" dirty="0"/>
              <a:t>Several studies have shown that </a:t>
            </a:r>
            <a:r>
              <a:rPr lang="en-US" dirty="0" smtClean="0"/>
              <a:t>AST </a:t>
            </a:r>
            <a:r>
              <a:rPr lang="en-US" dirty="0"/>
              <a:t>greater than 400 IU/L or ALT </a:t>
            </a:r>
            <a:r>
              <a:rPr lang="en-US" dirty="0" smtClean="0"/>
              <a:t>greater </a:t>
            </a:r>
            <a:r>
              <a:rPr lang="en-US" dirty="0"/>
              <a:t>than 250 IU/L is predictive of </a:t>
            </a:r>
            <a:r>
              <a:rPr lang="en-US" dirty="0" smtClean="0"/>
              <a:t>liver injury</a:t>
            </a:r>
          </a:p>
          <a:p>
            <a:pPr lvl="1"/>
            <a:r>
              <a:rPr lang="en-US" dirty="0"/>
              <a:t>Cotton et al used multiple logistic regression analysis in a study of 353 children to show that increased ALT was the only laboratory finding predictive of </a:t>
            </a:r>
            <a:r>
              <a:rPr lang="en-US" dirty="0" smtClean="0"/>
              <a:t>intra-abdominal injury</a:t>
            </a:r>
          </a:p>
          <a:p>
            <a:pPr lvl="2"/>
            <a:r>
              <a:rPr lang="en-US" dirty="0" smtClean="0"/>
              <a:t>ALT </a:t>
            </a:r>
            <a:r>
              <a:rPr lang="en-US" dirty="0"/>
              <a:t>of greater than 131 IU/L and the presence of abdominal trauma were indicative of </a:t>
            </a:r>
            <a:r>
              <a:rPr lang="en-US" dirty="0" smtClean="0"/>
              <a:t>intra-abdominal </a:t>
            </a:r>
            <a:r>
              <a:rPr lang="en-US" dirty="0"/>
              <a:t>injury with 100% </a:t>
            </a:r>
            <a:r>
              <a:rPr lang="en-US" dirty="0" smtClean="0"/>
              <a:t>sensitivity</a:t>
            </a:r>
          </a:p>
          <a:p>
            <a:pPr lvl="2"/>
            <a:r>
              <a:rPr lang="en-US" dirty="0" smtClean="0"/>
              <a:t>Thus</a:t>
            </a:r>
            <a:r>
              <a:rPr lang="en-US" dirty="0"/>
              <a:t>, in cases in which no clear indication exists for imaging following initial assessment, measurement of hepatic enzymes may provide additional </a:t>
            </a:r>
            <a:r>
              <a:rPr lang="en-US" dirty="0" smtClean="0"/>
              <a:t>information</a:t>
            </a:r>
          </a:p>
        </p:txBody>
      </p:sp>
    </p:spTree>
    <p:extLst>
      <p:ext uri="{BB962C8B-B14F-4D97-AF65-F5344CB8AC3E}">
        <p14:creationId xmlns:p14="http://schemas.microsoft.com/office/powerpoint/2010/main" val="1526978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Liver Injury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Diagnosis</a:t>
            </a:r>
          </a:p>
          <a:p>
            <a:pPr lvl="1"/>
            <a:r>
              <a:rPr lang="en-US" dirty="0" smtClean="0"/>
              <a:t>CT for stable patients</a:t>
            </a:r>
          </a:p>
          <a:p>
            <a:pPr lvl="1"/>
            <a:r>
              <a:rPr lang="en-US" dirty="0" smtClean="0"/>
              <a:t>Laparotomy for unstable patients</a:t>
            </a:r>
          </a:p>
          <a:p>
            <a:r>
              <a:rPr lang="en-US" dirty="0" smtClean="0"/>
              <a:t>Management</a:t>
            </a:r>
          </a:p>
          <a:p>
            <a:pPr lvl="1"/>
            <a:r>
              <a:rPr lang="en-US" dirty="0" smtClean="0"/>
              <a:t>Non-operative is mainstay</a:t>
            </a:r>
          </a:p>
          <a:p>
            <a:pPr lvl="1"/>
            <a:r>
              <a:rPr lang="en-US" dirty="0" smtClean="0"/>
              <a:t>Hemodynamic </a:t>
            </a:r>
            <a:r>
              <a:rPr lang="en-US" dirty="0"/>
              <a:t>status </a:t>
            </a:r>
            <a:r>
              <a:rPr lang="en-US" dirty="0" smtClean="0"/>
              <a:t>guides management-</a:t>
            </a:r>
          </a:p>
          <a:p>
            <a:pPr lvl="2"/>
            <a:r>
              <a:rPr lang="en-US" dirty="0" smtClean="0"/>
              <a:t>stable </a:t>
            </a:r>
            <a:r>
              <a:rPr lang="en-US" dirty="0"/>
              <a:t>patients can be managed </a:t>
            </a:r>
            <a:r>
              <a:rPr lang="en-US" dirty="0" smtClean="0"/>
              <a:t>non-operatively </a:t>
            </a:r>
            <a:r>
              <a:rPr lang="en-US" dirty="0"/>
              <a:t>by following serial abdominal exams, serial hematocrits, and if </a:t>
            </a:r>
            <a:r>
              <a:rPr lang="en-US" dirty="0" smtClean="0"/>
              <a:t>abnormal liver enzymes</a:t>
            </a:r>
          </a:p>
          <a:p>
            <a:pPr lvl="2"/>
            <a:r>
              <a:rPr lang="en-US" dirty="0" smtClean="0"/>
              <a:t>unstable </a:t>
            </a:r>
            <a:r>
              <a:rPr lang="en-US" dirty="0"/>
              <a:t>despite fluid resuscitation or requiring blood transfusion, then an exploratory laparotomy may be </a:t>
            </a:r>
            <a:r>
              <a:rPr lang="en-US" dirty="0" smtClean="0"/>
              <a:t>required</a:t>
            </a:r>
          </a:p>
        </p:txBody>
      </p:sp>
    </p:spTree>
    <p:extLst>
      <p:ext uri="{BB962C8B-B14F-4D97-AF65-F5344CB8AC3E}">
        <p14:creationId xmlns:p14="http://schemas.microsoft.com/office/powerpoint/2010/main" val="3649808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Liver Grading</a:t>
            </a:r>
            <a:endParaRPr lang="en-US" dirty="0"/>
          </a:p>
        </p:txBody>
      </p:sp>
      <p:pic>
        <p:nvPicPr>
          <p:cNvPr id="6146" name="Picture 2" descr="Image result for liver laceration grading aast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4050" y="2410619"/>
            <a:ext cx="5295900" cy="3438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45100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3906" y="578560"/>
            <a:ext cx="6976188" cy="57571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6739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MVC, game of chicken</a:t>
            </a:r>
            <a:endParaRPr lang="en-US" dirty="0"/>
          </a:p>
        </p:txBody>
      </p:sp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64705" y="1935163"/>
            <a:ext cx="6614590" cy="43894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66359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Disclosures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None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2819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Pancreatic Injury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Mechanism (3-12% of BAT)- overall rare</a:t>
            </a:r>
          </a:p>
          <a:p>
            <a:pPr lvl="1"/>
            <a:r>
              <a:rPr lang="en-US" dirty="0" smtClean="0"/>
              <a:t>Handlebar injuries</a:t>
            </a:r>
          </a:p>
          <a:p>
            <a:pPr lvl="1"/>
            <a:r>
              <a:rPr lang="en-US" dirty="0" smtClean="0"/>
              <a:t>Compression of pancreas against spine</a:t>
            </a:r>
          </a:p>
          <a:p>
            <a:r>
              <a:rPr lang="en-US" dirty="0" smtClean="0"/>
              <a:t>Presentation</a:t>
            </a:r>
          </a:p>
          <a:p>
            <a:pPr lvl="1"/>
            <a:r>
              <a:rPr lang="en-US" dirty="0" smtClean="0"/>
              <a:t>Delayed diagnosis due to nonspecific symptoms</a:t>
            </a:r>
          </a:p>
          <a:p>
            <a:pPr lvl="1"/>
            <a:r>
              <a:rPr lang="en-US" dirty="0" smtClean="0"/>
              <a:t>Triad</a:t>
            </a:r>
          </a:p>
          <a:p>
            <a:pPr lvl="2"/>
            <a:r>
              <a:rPr lang="en-US" dirty="0" smtClean="0"/>
              <a:t>Epigastric pain, palpable mass, elevated amylase (rare)</a:t>
            </a:r>
          </a:p>
        </p:txBody>
      </p:sp>
    </p:spTree>
    <p:extLst>
      <p:ext uri="{BB962C8B-B14F-4D97-AF65-F5344CB8AC3E}">
        <p14:creationId xmlns:p14="http://schemas.microsoft.com/office/powerpoint/2010/main" val="25851886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Pancreatic Injury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 smtClean="0"/>
              <a:t>Diagnosis</a:t>
            </a:r>
          </a:p>
          <a:p>
            <a:pPr lvl="1"/>
            <a:r>
              <a:rPr lang="en-US" dirty="0" smtClean="0"/>
              <a:t>Labs: Amylase/Lipase- usually elevated</a:t>
            </a:r>
          </a:p>
          <a:p>
            <a:pPr lvl="2"/>
            <a:r>
              <a:rPr lang="en-US" dirty="0" smtClean="0"/>
              <a:t>Can be normal in 30% of patients with transection</a:t>
            </a:r>
          </a:p>
          <a:p>
            <a:pPr lvl="2"/>
            <a:r>
              <a:rPr lang="en-US" dirty="0" smtClean="0"/>
              <a:t>Value does not correlate with severity</a:t>
            </a:r>
          </a:p>
          <a:p>
            <a:pPr lvl="1"/>
            <a:r>
              <a:rPr lang="en-US" dirty="0" smtClean="0"/>
              <a:t>US/CT</a:t>
            </a:r>
          </a:p>
          <a:p>
            <a:pPr marL="393192" lvl="1" indent="0">
              <a:buNone/>
            </a:pPr>
            <a:endParaRPr lang="en-US" dirty="0" smtClean="0"/>
          </a:p>
          <a:p>
            <a:r>
              <a:rPr lang="en-US" dirty="0" smtClean="0"/>
              <a:t>Management</a:t>
            </a:r>
          </a:p>
          <a:p>
            <a:pPr lvl="1"/>
            <a:r>
              <a:rPr lang="en-US" dirty="0"/>
              <a:t>Non-operative is </a:t>
            </a:r>
            <a:r>
              <a:rPr lang="en-US" dirty="0" smtClean="0"/>
              <a:t>mainstay</a:t>
            </a:r>
          </a:p>
          <a:p>
            <a:pPr lvl="2"/>
            <a:r>
              <a:rPr lang="en-US" dirty="0"/>
              <a:t>is the most likely to </a:t>
            </a:r>
            <a:r>
              <a:rPr lang="en-US" dirty="0" smtClean="0"/>
              <a:t>fail/have complications from non-operative </a:t>
            </a:r>
            <a:r>
              <a:rPr lang="en-US" dirty="0"/>
              <a:t>management</a:t>
            </a:r>
          </a:p>
          <a:p>
            <a:pPr lvl="1"/>
            <a:r>
              <a:rPr lang="en-US" dirty="0"/>
              <a:t>NG decompression and bowel rest</a:t>
            </a:r>
          </a:p>
          <a:p>
            <a:pPr lvl="1"/>
            <a:endParaRPr lang="en-US" dirty="0"/>
          </a:p>
          <a:p>
            <a:r>
              <a:rPr lang="en-US" dirty="0" smtClean="0"/>
              <a:t>Complications</a:t>
            </a:r>
          </a:p>
          <a:p>
            <a:pPr lvl="1"/>
            <a:r>
              <a:rPr lang="en-US" dirty="0" smtClean="0"/>
              <a:t>Ductal disruption</a:t>
            </a:r>
          </a:p>
          <a:p>
            <a:pPr lvl="1"/>
            <a:r>
              <a:rPr lang="en-US" dirty="0" err="1" smtClean="0"/>
              <a:t>Pseudocyst</a:t>
            </a:r>
            <a:r>
              <a:rPr lang="en-US" dirty="0" smtClean="0"/>
              <a:t> formation</a:t>
            </a:r>
          </a:p>
          <a:p>
            <a:pPr marL="393192" lvl="1" indent="0">
              <a:buNone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4098875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Pancreatic Grading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7200" y="2841361"/>
            <a:ext cx="8229600" cy="2577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7226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Imaging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8600" y="2955452"/>
            <a:ext cx="5532023" cy="348758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10000" y="1847088"/>
            <a:ext cx="5105400" cy="3736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13411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Bowel Trauma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not </a:t>
            </a:r>
            <a:r>
              <a:rPr lang="en-US" dirty="0"/>
              <a:t>always evident at initial presentation and may have a delayed presentation secondary to </a:t>
            </a:r>
            <a:r>
              <a:rPr lang="en-US" dirty="0" smtClean="0"/>
              <a:t>perforation</a:t>
            </a:r>
          </a:p>
          <a:p>
            <a:r>
              <a:rPr lang="en-US" dirty="0" smtClean="0"/>
              <a:t>Intestinal </a:t>
            </a:r>
            <a:r>
              <a:rPr lang="en-US" dirty="0"/>
              <a:t>injury should be considered with any patient who </a:t>
            </a:r>
            <a:endParaRPr lang="en-US" dirty="0" smtClean="0"/>
          </a:p>
          <a:p>
            <a:pPr lvl="1"/>
            <a:r>
              <a:rPr lang="en-US" dirty="0" smtClean="0"/>
              <a:t>any </a:t>
            </a:r>
            <a:r>
              <a:rPr lang="en-US" dirty="0"/>
              <a:t>abdominal </a:t>
            </a:r>
            <a:r>
              <a:rPr lang="en-US" dirty="0" smtClean="0"/>
              <a:t>tenderness or visible </a:t>
            </a:r>
            <a:r>
              <a:rPr lang="en-US" dirty="0"/>
              <a:t>abdominal wall </a:t>
            </a:r>
            <a:r>
              <a:rPr lang="en-US" dirty="0" smtClean="0"/>
              <a:t>ecchymosis</a:t>
            </a:r>
          </a:p>
          <a:p>
            <a:pPr lvl="1"/>
            <a:r>
              <a:rPr lang="en-US" dirty="0" smtClean="0"/>
              <a:t>seat </a:t>
            </a:r>
            <a:r>
              <a:rPr lang="en-US" dirty="0"/>
              <a:t>belt sign should raise a clinician’s suspicion for a bowel </a:t>
            </a:r>
            <a:r>
              <a:rPr lang="en-US" dirty="0" smtClean="0"/>
              <a:t>injury</a:t>
            </a:r>
          </a:p>
          <a:p>
            <a:pPr lvl="1"/>
            <a:r>
              <a:rPr lang="en-US" dirty="0" smtClean="0"/>
              <a:t>CT </a:t>
            </a:r>
            <a:r>
              <a:rPr lang="en-US" dirty="0"/>
              <a:t>findings of </a:t>
            </a:r>
            <a:r>
              <a:rPr lang="en-US" dirty="0" smtClean="0"/>
              <a:t>extra-luminal </a:t>
            </a:r>
            <a:r>
              <a:rPr lang="en-US" dirty="0"/>
              <a:t>air, free intraperitoneal fluid, bowel wall thickening, bowel wall enhancement, bowel dilatation, and fat stranding should raise the clinician’s suspicion of a bowel injury and perforation. </a:t>
            </a: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89188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</a:t>
            </a:r>
            <a:r>
              <a:rPr lang="en-US" dirty="0" smtClean="0"/>
              <a:t>echanisms </a:t>
            </a:r>
            <a:r>
              <a:rPr lang="en-US" dirty="0"/>
              <a:t>of injury </a:t>
            </a:r>
            <a:endParaRPr lang="en-US" dirty="0" smtClean="0"/>
          </a:p>
          <a:p>
            <a:pPr lvl="1"/>
            <a:r>
              <a:rPr lang="en-US" dirty="0" smtClean="0"/>
              <a:t>compressive </a:t>
            </a:r>
            <a:r>
              <a:rPr lang="en-US" dirty="0"/>
              <a:t>force ruptures a transiently distended segment of </a:t>
            </a:r>
            <a:r>
              <a:rPr lang="en-US" dirty="0" smtClean="0"/>
              <a:t>bowel</a:t>
            </a:r>
          </a:p>
          <a:p>
            <a:pPr lvl="1"/>
            <a:r>
              <a:rPr lang="en-US" dirty="0" smtClean="0"/>
              <a:t>shear </a:t>
            </a:r>
            <a:r>
              <a:rPr lang="en-US" dirty="0"/>
              <a:t>injuries occur when the rapid deceleration of the bowel is resisted by a fixed point such as the ligament of </a:t>
            </a:r>
            <a:r>
              <a:rPr lang="en-US" dirty="0" err="1"/>
              <a:t>Treitz</a:t>
            </a:r>
            <a:r>
              <a:rPr lang="en-US" dirty="0"/>
              <a:t> or terminal </a:t>
            </a:r>
            <a:r>
              <a:rPr lang="en-US" dirty="0" smtClean="0"/>
              <a:t>ileum</a:t>
            </a:r>
            <a:endParaRPr lang="en-US" dirty="0"/>
          </a:p>
          <a:p>
            <a:pPr lvl="1"/>
            <a:r>
              <a:rPr lang="en-US" dirty="0" smtClean="0"/>
              <a:t>crush </a:t>
            </a:r>
            <a:r>
              <a:rPr lang="en-US" dirty="0"/>
              <a:t>injuries are seen when the bowel is compressed against the </a:t>
            </a:r>
            <a:r>
              <a:rPr lang="en-US" dirty="0" smtClean="0"/>
              <a:t>spine</a:t>
            </a:r>
          </a:p>
        </p:txBody>
      </p:sp>
    </p:spTree>
    <p:extLst>
      <p:ext uri="{BB962C8B-B14F-4D97-AF65-F5344CB8AC3E}">
        <p14:creationId xmlns:p14="http://schemas.microsoft.com/office/powerpoint/2010/main" val="1664060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Duodenal Injuries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/>
              <a:t>Duodenal injury is a specific type of injury to the intestines with unique </a:t>
            </a:r>
            <a:r>
              <a:rPr lang="en-US" dirty="0" smtClean="0"/>
              <a:t>characteristics, duodenal </a:t>
            </a:r>
            <a:r>
              <a:rPr lang="en-US" dirty="0"/>
              <a:t>injury is </a:t>
            </a:r>
            <a:r>
              <a:rPr lang="en-US" dirty="0" smtClean="0"/>
              <a:t>rare</a:t>
            </a:r>
          </a:p>
          <a:p>
            <a:r>
              <a:rPr lang="en-US" dirty="0" smtClean="0"/>
              <a:t>Diagnosis-</a:t>
            </a:r>
          </a:p>
          <a:p>
            <a:pPr lvl="1"/>
            <a:r>
              <a:rPr lang="en-US" dirty="0" smtClean="0"/>
              <a:t>CT </a:t>
            </a:r>
            <a:r>
              <a:rPr lang="en-US" dirty="0"/>
              <a:t>scan with oral contrast </a:t>
            </a:r>
            <a:r>
              <a:rPr lang="en-US" dirty="0" smtClean="0"/>
              <a:t>can show hematoma </a:t>
            </a:r>
            <a:r>
              <a:rPr lang="en-US" dirty="0"/>
              <a:t>or </a:t>
            </a:r>
            <a:r>
              <a:rPr lang="en-US" dirty="0" smtClean="0"/>
              <a:t>perforation/laceration, can be achieved w/o contrast</a:t>
            </a:r>
            <a:endParaRPr lang="en-US" dirty="0"/>
          </a:p>
          <a:p>
            <a:r>
              <a:rPr lang="en-US" dirty="0" smtClean="0"/>
              <a:t>Hematoma </a:t>
            </a:r>
            <a:r>
              <a:rPr lang="en-US" dirty="0"/>
              <a:t>is managed </a:t>
            </a:r>
            <a:r>
              <a:rPr lang="en-US" dirty="0" smtClean="0"/>
              <a:t>non-operatively</a:t>
            </a:r>
          </a:p>
          <a:p>
            <a:pPr lvl="1"/>
            <a:r>
              <a:rPr lang="en-US" dirty="0"/>
              <a:t>Non-operative management of hematoma is bowel rest </a:t>
            </a:r>
            <a:r>
              <a:rPr lang="en-US" dirty="0" smtClean="0"/>
              <a:t>and TPN </a:t>
            </a:r>
          </a:p>
          <a:p>
            <a:pPr lvl="1"/>
            <a:r>
              <a:rPr lang="en-US" dirty="0" smtClean="0"/>
              <a:t>Resolution </a:t>
            </a:r>
            <a:r>
              <a:rPr lang="en-US" dirty="0"/>
              <a:t>of the hematoma normally requires 1-3 weeks of </a:t>
            </a:r>
            <a:r>
              <a:rPr lang="en-US" dirty="0" smtClean="0"/>
              <a:t>observation</a:t>
            </a:r>
          </a:p>
          <a:p>
            <a:r>
              <a:rPr lang="en-US" dirty="0" smtClean="0"/>
              <a:t>Perforation </a:t>
            </a:r>
            <a:r>
              <a:rPr lang="en-US" dirty="0"/>
              <a:t>is managed with an </a:t>
            </a:r>
            <a:r>
              <a:rPr lang="en-US" dirty="0" smtClean="0"/>
              <a:t>operation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6377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19237" y="1847088"/>
            <a:ext cx="6105525" cy="44842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2880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Renal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 smtClean="0"/>
              <a:t>Mechanism</a:t>
            </a:r>
            <a:endParaRPr lang="en-US" dirty="0"/>
          </a:p>
          <a:p>
            <a:pPr lvl="1"/>
            <a:r>
              <a:rPr lang="en-US" dirty="0" smtClean="0"/>
              <a:t>MVC, </a:t>
            </a:r>
            <a:r>
              <a:rPr lang="en-US" dirty="0"/>
              <a:t>falls, and sports-related </a:t>
            </a:r>
            <a:r>
              <a:rPr lang="en-US" dirty="0" smtClean="0"/>
              <a:t>trauma (tackles)</a:t>
            </a:r>
          </a:p>
          <a:p>
            <a:r>
              <a:rPr lang="en-US" dirty="0" smtClean="0"/>
              <a:t>History </a:t>
            </a:r>
          </a:p>
          <a:p>
            <a:pPr lvl="1"/>
            <a:r>
              <a:rPr lang="en-US" dirty="0" smtClean="0"/>
              <a:t>gross hematuria or microscopic hematuria with associated hypotension</a:t>
            </a:r>
          </a:p>
          <a:p>
            <a:pPr lvl="1"/>
            <a:r>
              <a:rPr lang="en-US" dirty="0" smtClean="0"/>
              <a:t>flank tenderness, a flank or abdominal mass, and ecchymosis of the flank</a:t>
            </a:r>
          </a:p>
          <a:p>
            <a:r>
              <a:rPr lang="en-US" dirty="0" smtClean="0"/>
              <a:t>Diagnosis</a:t>
            </a:r>
          </a:p>
          <a:p>
            <a:pPr lvl="1"/>
            <a:r>
              <a:rPr lang="en-US" dirty="0" smtClean="0"/>
              <a:t>CT </a:t>
            </a:r>
            <a:r>
              <a:rPr lang="en-US" dirty="0"/>
              <a:t>scan with IV contrast </a:t>
            </a:r>
            <a:endParaRPr lang="en-US" dirty="0" smtClean="0"/>
          </a:p>
          <a:p>
            <a:r>
              <a:rPr lang="en-US" dirty="0" smtClean="0"/>
              <a:t>Management</a:t>
            </a:r>
          </a:p>
          <a:p>
            <a:pPr lvl="1"/>
            <a:r>
              <a:rPr lang="en-US" dirty="0" smtClean="0"/>
              <a:t>Hemodynamically stable- </a:t>
            </a:r>
            <a:r>
              <a:rPr lang="en-US" dirty="0"/>
              <a:t>bed rest and observation are </a:t>
            </a:r>
            <a:r>
              <a:rPr lang="en-US" dirty="0" smtClean="0"/>
              <a:t>indicated</a:t>
            </a:r>
          </a:p>
          <a:p>
            <a:pPr lvl="1"/>
            <a:r>
              <a:rPr lang="en-US" dirty="0" smtClean="0"/>
              <a:t>Active </a:t>
            </a:r>
            <a:r>
              <a:rPr lang="en-US" dirty="0"/>
              <a:t>bleed </a:t>
            </a:r>
            <a:r>
              <a:rPr lang="en-US" dirty="0" smtClean="0"/>
              <a:t>on </a:t>
            </a:r>
            <a:r>
              <a:rPr lang="en-US" dirty="0"/>
              <a:t>CT scan and the patient is hemodynamically </a:t>
            </a:r>
            <a:r>
              <a:rPr lang="en-US" dirty="0" smtClean="0"/>
              <a:t>stable angiographic </a:t>
            </a:r>
            <a:r>
              <a:rPr lang="en-US" dirty="0"/>
              <a:t>embolization can be </a:t>
            </a:r>
            <a:r>
              <a:rPr lang="en-US" dirty="0" smtClean="0"/>
              <a:t>used</a:t>
            </a:r>
          </a:p>
          <a:p>
            <a:pPr lvl="1"/>
            <a:r>
              <a:rPr lang="en-US" dirty="0" smtClean="0"/>
              <a:t>Surgical </a:t>
            </a:r>
            <a:r>
              <a:rPr lang="en-US" dirty="0"/>
              <a:t>intervention should be undertaken for hemodynamic instability or persistent blood loss requiring ongoing </a:t>
            </a:r>
            <a:r>
              <a:rPr lang="en-US" dirty="0" smtClean="0"/>
              <a:t>transfusions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92602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Renal Labs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b="1" dirty="0" smtClean="0"/>
              <a:t>Diagnosis</a:t>
            </a:r>
          </a:p>
          <a:p>
            <a:pPr lvl="1"/>
            <a:r>
              <a:rPr lang="en-US" dirty="0" smtClean="0"/>
              <a:t>Urinalyses </a:t>
            </a:r>
            <a:r>
              <a:rPr lang="en-US" dirty="0"/>
              <a:t>are frequently obtained </a:t>
            </a:r>
            <a:endParaRPr lang="en-US" dirty="0" smtClean="0"/>
          </a:p>
          <a:p>
            <a:pPr lvl="1"/>
            <a:r>
              <a:rPr lang="en-US" dirty="0" smtClean="0"/>
              <a:t>both </a:t>
            </a:r>
            <a:r>
              <a:rPr lang="en-US" dirty="0"/>
              <a:t>gross and microscopic hematuria have been associated with </a:t>
            </a:r>
            <a:r>
              <a:rPr lang="en-US" dirty="0" smtClean="0"/>
              <a:t>intra-abdominal injury</a:t>
            </a:r>
          </a:p>
          <a:p>
            <a:pPr lvl="1"/>
            <a:r>
              <a:rPr lang="en-US" dirty="0" smtClean="0"/>
              <a:t>Gross </a:t>
            </a:r>
            <a:r>
              <a:rPr lang="en-US" dirty="0"/>
              <a:t>hematuria is defined as being visible to the naked </a:t>
            </a:r>
            <a:r>
              <a:rPr lang="en-US" dirty="0" smtClean="0"/>
              <a:t>eye</a:t>
            </a:r>
          </a:p>
          <a:p>
            <a:pPr lvl="1"/>
            <a:r>
              <a:rPr lang="en-US" dirty="0" smtClean="0"/>
              <a:t>Microscopic </a:t>
            </a:r>
            <a:r>
              <a:rPr lang="en-US" dirty="0"/>
              <a:t>hematuria has been defined differently by different </a:t>
            </a:r>
            <a:r>
              <a:rPr lang="en-US" dirty="0" smtClean="0"/>
              <a:t>authors- </a:t>
            </a:r>
            <a:r>
              <a:rPr lang="en-US" dirty="0"/>
              <a:t>as greater than 5 red blood cells </a:t>
            </a:r>
            <a:r>
              <a:rPr lang="en-US" dirty="0" smtClean="0"/>
              <a:t>per </a:t>
            </a:r>
            <a:r>
              <a:rPr lang="en-US" dirty="0" err="1" smtClean="0"/>
              <a:t>hpf</a:t>
            </a:r>
            <a:r>
              <a:rPr lang="en-US" dirty="0" smtClean="0"/>
              <a:t>, </a:t>
            </a:r>
            <a:r>
              <a:rPr lang="en-US" dirty="0"/>
              <a:t>more than 20 RBCs/</a:t>
            </a:r>
            <a:r>
              <a:rPr lang="en-US" dirty="0" err="1"/>
              <a:t>hpf</a:t>
            </a:r>
            <a:r>
              <a:rPr lang="en-US" dirty="0"/>
              <a:t>, or more than 50 </a:t>
            </a:r>
            <a:r>
              <a:rPr lang="en-US" dirty="0" smtClean="0"/>
              <a:t>RBCs/</a:t>
            </a:r>
            <a:r>
              <a:rPr lang="en-US" dirty="0" err="1" smtClean="0"/>
              <a:t>hpf</a:t>
            </a:r>
            <a:endParaRPr lang="en-US" dirty="0"/>
          </a:p>
          <a:p>
            <a:endParaRPr lang="en-US" dirty="0" smtClean="0"/>
          </a:p>
          <a:p>
            <a:r>
              <a:rPr lang="en-US" dirty="0" smtClean="0"/>
              <a:t>Morey, et al in a meta-analysis showed 2% (11/548) of patients with UA less then 50 RBC/</a:t>
            </a:r>
            <a:r>
              <a:rPr lang="en-US" dirty="0" err="1" smtClean="0"/>
              <a:t>hpf</a:t>
            </a:r>
            <a:r>
              <a:rPr lang="en-US" dirty="0" smtClean="0"/>
              <a:t> had significant renal injury</a:t>
            </a:r>
          </a:p>
          <a:p>
            <a:endParaRPr lang="en-US" dirty="0"/>
          </a:p>
          <a:p>
            <a:r>
              <a:rPr lang="en-US" dirty="0" smtClean="0"/>
              <a:t>retrospective </a:t>
            </a:r>
            <a:r>
              <a:rPr lang="en-US" dirty="0"/>
              <a:t>chart review of 256 children with blunt abdominal </a:t>
            </a:r>
            <a:r>
              <a:rPr lang="en-US" dirty="0" smtClean="0"/>
              <a:t>trauma (Stalker) </a:t>
            </a:r>
          </a:p>
          <a:p>
            <a:pPr lvl="1"/>
            <a:r>
              <a:rPr lang="en-US" dirty="0" smtClean="0"/>
              <a:t>hematuria </a:t>
            </a:r>
            <a:r>
              <a:rPr lang="en-US" dirty="0"/>
              <a:t>has a sensitivity of 33% (35/106) for predicting renal </a:t>
            </a:r>
            <a:r>
              <a:rPr lang="en-US" dirty="0" smtClean="0"/>
              <a:t>injury</a:t>
            </a:r>
          </a:p>
          <a:p>
            <a:pPr lvl="1"/>
            <a:r>
              <a:rPr lang="en-US" dirty="0" smtClean="0"/>
              <a:t>normal </a:t>
            </a:r>
            <a:r>
              <a:rPr lang="en-US" dirty="0"/>
              <a:t>blood pressure and less than 50 RBCs/</a:t>
            </a:r>
            <a:r>
              <a:rPr lang="en-US" dirty="0" err="1"/>
              <a:t>hpf</a:t>
            </a:r>
            <a:r>
              <a:rPr lang="en-US" dirty="0"/>
              <a:t> had a negative predictive value of 100</a:t>
            </a:r>
            <a:r>
              <a:rPr lang="en-US" dirty="0" smtClean="0"/>
              <a:t>%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20784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Goals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Detail injuries from blunt abdominal trauma</a:t>
            </a:r>
          </a:p>
          <a:p>
            <a:r>
              <a:rPr lang="en-US" dirty="0" smtClean="0"/>
              <a:t>Review diagnostic modalities in blunt trauma</a:t>
            </a:r>
          </a:p>
          <a:p>
            <a:r>
              <a:rPr lang="en-US" dirty="0" smtClean="0"/>
              <a:t>Review management of blunt trauma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4387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Renal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 smtClean="0"/>
              <a:t>Diagnosis</a:t>
            </a:r>
          </a:p>
          <a:p>
            <a:pPr lvl="1"/>
            <a:r>
              <a:rPr lang="en-US" dirty="0" smtClean="0"/>
              <a:t>CT </a:t>
            </a:r>
            <a:r>
              <a:rPr lang="en-US" dirty="0"/>
              <a:t>scan with IV contrast </a:t>
            </a:r>
            <a:endParaRPr lang="en-US" dirty="0" smtClean="0"/>
          </a:p>
          <a:p>
            <a:r>
              <a:rPr lang="en-US" dirty="0" smtClean="0"/>
              <a:t>Management</a:t>
            </a:r>
          </a:p>
          <a:p>
            <a:pPr lvl="1"/>
            <a:r>
              <a:rPr lang="en-US" dirty="0" smtClean="0"/>
              <a:t>Hemodynamically stable- </a:t>
            </a:r>
            <a:r>
              <a:rPr lang="en-US" dirty="0"/>
              <a:t>bed rest and observation are </a:t>
            </a:r>
            <a:r>
              <a:rPr lang="en-US" dirty="0" smtClean="0"/>
              <a:t>indicated</a:t>
            </a:r>
          </a:p>
          <a:p>
            <a:pPr lvl="1"/>
            <a:r>
              <a:rPr lang="en-US" dirty="0" smtClean="0"/>
              <a:t>Active </a:t>
            </a:r>
            <a:r>
              <a:rPr lang="en-US" dirty="0"/>
              <a:t>bleed </a:t>
            </a:r>
            <a:r>
              <a:rPr lang="en-US" dirty="0" smtClean="0"/>
              <a:t>on </a:t>
            </a:r>
            <a:r>
              <a:rPr lang="en-US" dirty="0"/>
              <a:t>CT scan and the patient is hemodynamically </a:t>
            </a:r>
            <a:r>
              <a:rPr lang="en-US" dirty="0" smtClean="0"/>
              <a:t>stable angiographic </a:t>
            </a:r>
            <a:r>
              <a:rPr lang="en-US" dirty="0"/>
              <a:t>embolization </a:t>
            </a:r>
            <a:r>
              <a:rPr lang="en-US" dirty="0" smtClean="0"/>
              <a:t>may </a:t>
            </a:r>
            <a:r>
              <a:rPr lang="en-US" dirty="0"/>
              <a:t>be </a:t>
            </a:r>
            <a:r>
              <a:rPr lang="en-US" dirty="0" smtClean="0"/>
              <a:t>used</a:t>
            </a:r>
          </a:p>
          <a:p>
            <a:pPr lvl="1"/>
            <a:r>
              <a:rPr lang="en-US" dirty="0" smtClean="0"/>
              <a:t>Surgical </a:t>
            </a:r>
            <a:r>
              <a:rPr lang="en-US" dirty="0"/>
              <a:t>intervention should be undertaken for hemodynamic instability or persistent blood loss requiring ongoing </a:t>
            </a:r>
            <a:r>
              <a:rPr lang="en-US" dirty="0" smtClean="0"/>
              <a:t>transfusions</a:t>
            </a:r>
          </a:p>
          <a:p>
            <a:pPr lvl="1"/>
            <a:r>
              <a:rPr lang="en-US" dirty="0" smtClean="0"/>
              <a:t>Standard </a:t>
            </a:r>
            <a:r>
              <a:rPr lang="en-US" dirty="0"/>
              <a:t>of care is renal preservation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8103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8194" name="Picture 2" descr="Image result for pediatric renal laceratio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7300" y="465961"/>
            <a:ext cx="3619500" cy="27622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Image result for pediatric renal laceratio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575500"/>
            <a:ext cx="3619500" cy="2543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00" name="Picture 8" descr="Image result for pediatric renal laceration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4075" y="3247263"/>
            <a:ext cx="4895850" cy="4162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8096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Snowboard, 12 </a:t>
            </a:r>
            <a:r>
              <a:rPr lang="en-US" dirty="0" err="1" smtClean="0"/>
              <a:t>hr</a:t>
            </a:r>
            <a:r>
              <a:rPr lang="en-US" dirty="0" smtClean="0"/>
              <a:t>, hematuria</a:t>
            </a:r>
            <a:endParaRPr lang="en-US" dirty="0"/>
          </a:p>
        </p:txBody>
      </p:sp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03450" y="1935163"/>
            <a:ext cx="5537099" cy="43894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035339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snowboard</a:t>
            </a:r>
            <a:endParaRPr lang="en-US" dirty="0"/>
          </a:p>
        </p:txBody>
      </p:sp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21789" y="1935163"/>
            <a:ext cx="4500421" cy="43894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079672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Handlebar Injuries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not </a:t>
            </a:r>
            <a:r>
              <a:rPr lang="en-US" dirty="0"/>
              <a:t>uncommon in children riding </a:t>
            </a:r>
            <a:r>
              <a:rPr lang="en-US" dirty="0" smtClean="0"/>
              <a:t>bicycles</a:t>
            </a:r>
          </a:p>
          <a:p>
            <a:r>
              <a:rPr lang="en-US" dirty="0" smtClean="0"/>
              <a:t>After </a:t>
            </a:r>
            <a:r>
              <a:rPr lang="en-US" dirty="0"/>
              <a:t>a sudden stop, the child falls over the front of the bicycle and the handlebars hit the </a:t>
            </a:r>
            <a:r>
              <a:rPr lang="en-US" dirty="0" smtClean="0"/>
              <a:t>abdomen</a:t>
            </a:r>
          </a:p>
          <a:p>
            <a:r>
              <a:rPr lang="en-US" dirty="0"/>
              <a:t>T</a:t>
            </a:r>
            <a:r>
              <a:rPr lang="en-US" dirty="0" smtClean="0"/>
              <a:t>rauma can </a:t>
            </a:r>
            <a:r>
              <a:rPr lang="en-US" dirty="0"/>
              <a:t>be considered trivial and the symptoms may initially be </a:t>
            </a:r>
            <a:r>
              <a:rPr lang="en-US" dirty="0" smtClean="0"/>
              <a:t>mild</a:t>
            </a:r>
          </a:p>
          <a:p>
            <a:r>
              <a:rPr lang="en-US" dirty="0" smtClean="0"/>
              <a:t>Delay </a:t>
            </a:r>
            <a:r>
              <a:rPr lang="en-US" dirty="0"/>
              <a:t>before injury diagnosis is </a:t>
            </a:r>
            <a:r>
              <a:rPr lang="en-US" dirty="0" smtClean="0"/>
              <a:t>a mean of </a:t>
            </a:r>
            <a:r>
              <a:rPr lang="en-US" dirty="0"/>
              <a:t>23 </a:t>
            </a:r>
            <a:r>
              <a:rPr lang="en-US" dirty="0" err="1" smtClean="0"/>
              <a:t>hrs</a:t>
            </a:r>
            <a:endParaRPr lang="en-US" dirty="0" smtClean="0"/>
          </a:p>
          <a:p>
            <a:r>
              <a:rPr lang="en-US" dirty="0" smtClean="0"/>
              <a:t>Results in</a:t>
            </a:r>
          </a:p>
          <a:p>
            <a:pPr lvl="1"/>
            <a:r>
              <a:rPr lang="en-US" dirty="0" smtClean="0"/>
              <a:t>Traumatic </a:t>
            </a:r>
            <a:r>
              <a:rPr lang="en-US" dirty="0"/>
              <a:t>pancreatitis </a:t>
            </a:r>
            <a:r>
              <a:rPr lang="en-US" dirty="0" smtClean="0"/>
              <a:t>most </a:t>
            </a:r>
            <a:r>
              <a:rPr lang="en-US" dirty="0"/>
              <a:t>common injury </a:t>
            </a:r>
            <a:r>
              <a:rPr lang="en-US" dirty="0" smtClean="0"/>
              <a:t>33%</a:t>
            </a:r>
          </a:p>
          <a:p>
            <a:pPr lvl="1"/>
            <a:r>
              <a:rPr lang="en-US" dirty="0" smtClean="0"/>
              <a:t>Renal </a:t>
            </a:r>
            <a:r>
              <a:rPr lang="en-US" dirty="0"/>
              <a:t>and splenic trauma </a:t>
            </a:r>
            <a:r>
              <a:rPr lang="en-US" dirty="0" smtClean="0"/>
              <a:t>17%</a:t>
            </a:r>
          </a:p>
          <a:p>
            <a:pPr lvl="1"/>
            <a:r>
              <a:rPr lang="en-US" dirty="0" smtClean="0"/>
              <a:t>Duodenal </a:t>
            </a:r>
            <a:r>
              <a:rPr lang="en-US" dirty="0"/>
              <a:t>hematoma </a:t>
            </a:r>
            <a:r>
              <a:rPr lang="en-US" dirty="0" smtClean="0"/>
              <a:t>13%</a:t>
            </a:r>
          </a:p>
          <a:p>
            <a:pPr lvl="1"/>
            <a:r>
              <a:rPr lang="en-US" dirty="0" smtClean="0"/>
              <a:t>Bowel </a:t>
            </a:r>
            <a:r>
              <a:rPr lang="en-US" dirty="0"/>
              <a:t>perforation </a:t>
            </a:r>
            <a:r>
              <a:rPr lang="en-US" dirty="0" smtClean="0"/>
              <a:t>10%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95710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04800" y="1884259"/>
            <a:ext cx="5457825" cy="318135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43600" y="1960459"/>
            <a:ext cx="2943225" cy="302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0333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Child Abuse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Abdominal </a:t>
            </a:r>
            <a:r>
              <a:rPr lang="en-US" dirty="0"/>
              <a:t>trauma is the </a:t>
            </a:r>
            <a:r>
              <a:rPr lang="en-US" dirty="0" smtClean="0"/>
              <a:t>2nd </a:t>
            </a:r>
            <a:r>
              <a:rPr lang="en-US" dirty="0"/>
              <a:t>leading cause of abusive trauma </a:t>
            </a:r>
            <a:r>
              <a:rPr lang="en-US" dirty="0" smtClean="0"/>
              <a:t>mortality</a:t>
            </a:r>
          </a:p>
          <a:p>
            <a:r>
              <a:rPr lang="en-US" dirty="0" smtClean="0"/>
              <a:t>Should </a:t>
            </a:r>
            <a:r>
              <a:rPr lang="en-US" dirty="0"/>
              <a:t>be considered when a child presents with abdominal trauma and a discordant </a:t>
            </a:r>
            <a:r>
              <a:rPr lang="en-US" dirty="0" smtClean="0"/>
              <a:t>story</a:t>
            </a:r>
          </a:p>
          <a:p>
            <a:r>
              <a:rPr lang="en-US" dirty="0" smtClean="0"/>
              <a:t>Risk </a:t>
            </a:r>
            <a:r>
              <a:rPr lang="en-US" dirty="0"/>
              <a:t>factors include </a:t>
            </a:r>
            <a:endParaRPr lang="en-US" dirty="0" smtClean="0"/>
          </a:p>
          <a:p>
            <a:pPr lvl="1"/>
            <a:r>
              <a:rPr lang="en-US" dirty="0" smtClean="0"/>
              <a:t>poverty</a:t>
            </a:r>
            <a:r>
              <a:rPr lang="en-US" dirty="0"/>
              <a:t>, male gender, young age, previous unexplained or repetitive injuries, an adult male other than the father in the home, and children with physical and developmental </a:t>
            </a:r>
            <a:r>
              <a:rPr lang="en-US" dirty="0" smtClean="0"/>
              <a:t>delays</a:t>
            </a:r>
          </a:p>
          <a:p>
            <a:r>
              <a:rPr lang="en-US" dirty="0" smtClean="0"/>
              <a:t>liver and the bowel are the most common with injuries to multiple organs are not uncommon</a:t>
            </a:r>
          </a:p>
          <a:p>
            <a:r>
              <a:rPr lang="en-US" dirty="0" smtClean="0"/>
              <a:t>Toddlers aged 2 to 4 years of age are the most likely to suffer abusive injuries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78180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Laboratory Studies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Level 1</a:t>
            </a:r>
          </a:p>
          <a:p>
            <a:pPr lvl="1"/>
            <a:r>
              <a:rPr lang="en-US" dirty="0" err="1" smtClean="0"/>
              <a:t>Hgb</a:t>
            </a:r>
            <a:r>
              <a:rPr lang="en-US" dirty="0" smtClean="0"/>
              <a:t>/</a:t>
            </a:r>
            <a:r>
              <a:rPr lang="en-US" dirty="0" err="1" smtClean="0"/>
              <a:t>Hct</a:t>
            </a:r>
            <a:r>
              <a:rPr lang="en-US" dirty="0" smtClean="0"/>
              <a:t>/</a:t>
            </a:r>
            <a:r>
              <a:rPr lang="en-US" dirty="0" err="1" smtClean="0"/>
              <a:t>Plt</a:t>
            </a:r>
            <a:endParaRPr lang="en-US" dirty="0" smtClean="0"/>
          </a:p>
          <a:p>
            <a:pPr lvl="1"/>
            <a:r>
              <a:rPr lang="en-US" dirty="0" smtClean="0"/>
              <a:t>UA</a:t>
            </a:r>
          </a:p>
          <a:p>
            <a:pPr lvl="1"/>
            <a:r>
              <a:rPr lang="en-US" dirty="0" smtClean="0"/>
              <a:t>PT/PTT- (Keller, head injury, no benefit for blunt trauma)</a:t>
            </a:r>
          </a:p>
          <a:p>
            <a:pPr lvl="1"/>
            <a:r>
              <a:rPr lang="en-US" dirty="0" smtClean="0"/>
              <a:t>T&amp;S (Keller; 77% trauma send, 3.8% get blood)</a:t>
            </a:r>
          </a:p>
          <a:p>
            <a:r>
              <a:rPr lang="en-US" dirty="0" smtClean="0"/>
              <a:t>Level 2</a:t>
            </a:r>
          </a:p>
          <a:p>
            <a:pPr lvl="1"/>
            <a:r>
              <a:rPr lang="en-US" dirty="0" err="1" smtClean="0"/>
              <a:t>Hgb</a:t>
            </a:r>
            <a:r>
              <a:rPr lang="en-US" dirty="0" smtClean="0"/>
              <a:t>/</a:t>
            </a:r>
            <a:r>
              <a:rPr lang="en-US" dirty="0" err="1" smtClean="0"/>
              <a:t>Hct</a:t>
            </a:r>
            <a:r>
              <a:rPr lang="en-US" dirty="0" smtClean="0"/>
              <a:t>/</a:t>
            </a:r>
            <a:r>
              <a:rPr lang="en-US" dirty="0" err="1" smtClean="0"/>
              <a:t>Plt</a:t>
            </a:r>
            <a:r>
              <a:rPr lang="en-US" dirty="0" smtClean="0"/>
              <a:t> (Keller; </a:t>
            </a:r>
            <a:r>
              <a:rPr lang="en-US" dirty="0" err="1" smtClean="0"/>
              <a:t>Hct</a:t>
            </a:r>
            <a:r>
              <a:rPr lang="en-US" dirty="0" smtClean="0"/>
              <a:t>&lt;30 </a:t>
            </a:r>
            <a:r>
              <a:rPr lang="en-US" dirty="0" err="1" smtClean="0"/>
              <a:t>inc</a:t>
            </a:r>
            <a:r>
              <a:rPr lang="en-US" dirty="0" smtClean="0"/>
              <a:t> risk of IAI), trend can be important</a:t>
            </a:r>
          </a:p>
          <a:p>
            <a:pPr lvl="1"/>
            <a:r>
              <a:rPr lang="en-US" dirty="0" smtClean="0"/>
              <a:t>UA- data varies, often &gt;5 RBC/</a:t>
            </a:r>
            <a:r>
              <a:rPr lang="en-US" dirty="0" err="1" smtClean="0"/>
              <a:t>hpf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067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CT Scan Concerns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Concerns </a:t>
            </a:r>
            <a:r>
              <a:rPr lang="en-US" dirty="0"/>
              <a:t>about increased risk of cancer from radiation exposure in children have raised questions about possible overuse of CT </a:t>
            </a:r>
            <a:r>
              <a:rPr lang="en-US" dirty="0" smtClean="0"/>
              <a:t>imaging</a:t>
            </a:r>
          </a:p>
          <a:p>
            <a:r>
              <a:rPr lang="en-US" dirty="0" smtClean="0"/>
              <a:t>Children </a:t>
            </a:r>
            <a:r>
              <a:rPr lang="en-US" dirty="0"/>
              <a:t>are more radiosensitive than </a:t>
            </a:r>
            <a:r>
              <a:rPr lang="en-US" dirty="0" smtClean="0"/>
              <a:t>adults</a:t>
            </a:r>
          </a:p>
          <a:p>
            <a:r>
              <a:rPr lang="en-US" dirty="0" err="1" smtClean="0"/>
              <a:t>Frush</a:t>
            </a:r>
            <a:r>
              <a:rPr lang="en-US" dirty="0" smtClean="0"/>
              <a:t> </a:t>
            </a:r>
            <a:r>
              <a:rPr lang="en-US" dirty="0"/>
              <a:t>and colleagues estimated a risk of developing a fatal cancer secondary to radiation to be approximately 1/1000 pediatric CT </a:t>
            </a:r>
            <a:r>
              <a:rPr lang="en-US" dirty="0" smtClean="0"/>
              <a:t>scan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355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FAST Exam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The </a:t>
            </a:r>
            <a:r>
              <a:rPr lang="en-US" dirty="0"/>
              <a:t>FAST exam has added a method to quickly evaluate a patient with possible abdominal injuries in the trauma bay. While FAST does not replace a CT scan in the evaluation of abdominal trauma, it can aid in the decision to perform a CT scan or go to the operating room.</a:t>
            </a:r>
          </a:p>
          <a:p>
            <a:r>
              <a:rPr lang="en-US" dirty="0"/>
              <a:t>P</a:t>
            </a:r>
            <a:r>
              <a:rPr lang="en-US" dirty="0" smtClean="0"/>
              <a:t>ositive </a:t>
            </a:r>
            <a:r>
              <a:rPr lang="en-US" dirty="0"/>
              <a:t>FAST in a hemodynamically unstable patient </a:t>
            </a:r>
            <a:endParaRPr lang="en-US" dirty="0" smtClean="0"/>
          </a:p>
          <a:p>
            <a:pPr lvl="1"/>
            <a:r>
              <a:rPr lang="en-US" dirty="0" smtClean="0"/>
              <a:t>indication </a:t>
            </a:r>
            <a:r>
              <a:rPr lang="en-US" dirty="0"/>
              <a:t>to go to the operating </a:t>
            </a:r>
            <a:r>
              <a:rPr lang="en-US" dirty="0" smtClean="0"/>
              <a:t>room</a:t>
            </a:r>
          </a:p>
          <a:p>
            <a:r>
              <a:rPr lang="en-US" dirty="0" smtClean="0"/>
              <a:t>Positive </a:t>
            </a:r>
            <a:r>
              <a:rPr lang="en-US" dirty="0"/>
              <a:t>FAST in a hemodynamically stable patient </a:t>
            </a:r>
            <a:endParaRPr lang="en-US" dirty="0" smtClean="0"/>
          </a:p>
          <a:p>
            <a:pPr lvl="1"/>
            <a:r>
              <a:rPr lang="en-US" dirty="0" smtClean="0"/>
              <a:t>further </a:t>
            </a:r>
            <a:r>
              <a:rPr lang="en-US" dirty="0"/>
              <a:t>evaluation with a CT </a:t>
            </a:r>
            <a:r>
              <a:rPr lang="en-US" dirty="0" smtClean="0"/>
              <a:t>scan</a:t>
            </a: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13657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Blunt Trauma(BAT)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10-15% of all pediatric injuries</a:t>
            </a:r>
          </a:p>
          <a:p>
            <a:endParaRPr lang="en-US" dirty="0"/>
          </a:p>
          <a:p>
            <a:r>
              <a:rPr lang="en-US" dirty="0" smtClean="0"/>
              <a:t>Falls</a:t>
            </a:r>
          </a:p>
          <a:p>
            <a:r>
              <a:rPr lang="en-US" dirty="0" smtClean="0"/>
              <a:t>Balls</a:t>
            </a:r>
          </a:p>
          <a:p>
            <a:r>
              <a:rPr lang="en-US" dirty="0" smtClean="0"/>
              <a:t>Swings/playground equipment</a:t>
            </a:r>
          </a:p>
          <a:p>
            <a:r>
              <a:rPr lang="en-US" dirty="0" smtClean="0"/>
              <a:t>Toys</a:t>
            </a:r>
          </a:p>
          <a:p>
            <a:r>
              <a:rPr lang="en-US" dirty="0" smtClean="0"/>
              <a:t>Rough Play/sports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85501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~50% of IAI has free fluid in pediatrics, Current </a:t>
            </a:r>
            <a:r>
              <a:rPr lang="en-US" dirty="0" err="1" smtClean="0"/>
              <a:t>Ped</a:t>
            </a:r>
            <a:r>
              <a:rPr lang="en-US" dirty="0" smtClean="0"/>
              <a:t> Reviews 2018</a:t>
            </a:r>
          </a:p>
          <a:p>
            <a:r>
              <a:rPr lang="en-US" dirty="0" smtClean="0"/>
              <a:t>*</a:t>
            </a:r>
            <a:r>
              <a:rPr lang="en-US" dirty="0"/>
              <a:t>Negative FAST exam alone does not exclude </a:t>
            </a:r>
            <a:r>
              <a:rPr lang="en-US" dirty="0" err="1"/>
              <a:t>hemoperitoneum</a:t>
            </a:r>
            <a:r>
              <a:rPr lang="en-US" dirty="0"/>
              <a:t> or intra-abdominal injury &amp; repeated assessment is warranted to assess for a change in the patient’s clinical condition.</a:t>
            </a:r>
          </a:p>
          <a:p>
            <a:pPr lvl="1"/>
            <a:r>
              <a:rPr lang="en-US" dirty="0"/>
              <a:t>GCS 14+, </a:t>
            </a:r>
            <a:r>
              <a:rPr lang="en-US" dirty="0" err="1"/>
              <a:t>nml</a:t>
            </a:r>
            <a:r>
              <a:rPr lang="en-US" dirty="0"/>
              <a:t> exam, negative FAST-&gt; PEC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467639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Bibliography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>
                <a:hlinkClick r:id="rId2"/>
              </a:rPr>
              <a:t>https://</a:t>
            </a:r>
            <a:r>
              <a:rPr lang="en-US" dirty="0" smtClean="0">
                <a:hlinkClick r:id="rId2"/>
              </a:rPr>
              <a:t>www.ahcmedia.com/articles/63956-blunt-abdominal-trauma-in-pediatrics</a:t>
            </a:r>
            <a:endParaRPr lang="en-US" dirty="0" smtClean="0"/>
          </a:p>
          <a:p>
            <a:r>
              <a:rPr lang="en-US" dirty="0" smtClean="0"/>
              <a:t>Pediatric Emergency Care 11, March 2019</a:t>
            </a:r>
          </a:p>
          <a:p>
            <a:r>
              <a:rPr lang="en-US" dirty="0"/>
              <a:t>https://www.ahcmedia.com/articles/105772-pediatric-abdominal-trauma</a:t>
            </a:r>
          </a:p>
          <a:p>
            <a:r>
              <a:rPr lang="en-US" dirty="0" smtClean="0"/>
              <a:t>Uptodate.com</a:t>
            </a:r>
          </a:p>
          <a:p>
            <a:r>
              <a:rPr lang="en-US" dirty="0" smtClean="0"/>
              <a:t>Cotton, et al. J </a:t>
            </a:r>
            <a:r>
              <a:rPr lang="en-US" dirty="0"/>
              <a:t>Trauma. 2004 May;56(5):</a:t>
            </a:r>
            <a:r>
              <a:rPr lang="en-US" dirty="0" smtClean="0"/>
              <a:t>1068–75</a:t>
            </a:r>
          </a:p>
          <a:p>
            <a:r>
              <a:rPr lang="en-US" dirty="0" smtClean="0">
                <a:hlinkClick r:id="rId3"/>
              </a:rPr>
              <a:t>www.trauma.nl/sites/www.trauma.nl/files/proefschriften/David%20Nellensteijn%20proefschrift.pdf</a:t>
            </a:r>
            <a:endParaRPr lang="en-US" dirty="0" smtClean="0"/>
          </a:p>
          <a:p>
            <a:r>
              <a:rPr lang="en-US" dirty="0" smtClean="0"/>
              <a:t>Wegner, Pediatric </a:t>
            </a:r>
            <a:r>
              <a:rPr lang="en-US" dirty="0" err="1" smtClean="0"/>
              <a:t>Clin</a:t>
            </a:r>
            <a:r>
              <a:rPr lang="en-US" dirty="0" smtClean="0"/>
              <a:t> N Am. 53, 2006</a:t>
            </a:r>
          </a:p>
          <a:p>
            <a:r>
              <a:rPr lang="en-US" dirty="0" smtClean="0"/>
              <a:t>Jobst, Journal of Pediatric Surgery, Vol 34, 1999</a:t>
            </a:r>
          </a:p>
          <a:p>
            <a:r>
              <a:rPr lang="en-US" dirty="0" smtClean="0"/>
              <a:t>Fox, Academic Emergency Medicine  Vol 18, 2011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1991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Quiz Time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7870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Anatomy- Kids are not small Adults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fontAlgn="base"/>
            <a:r>
              <a:rPr lang="en-US" dirty="0" smtClean="0"/>
              <a:t>Liver/Spleen/Pancreas </a:t>
            </a:r>
            <a:r>
              <a:rPr lang="en-US" dirty="0"/>
              <a:t>lie in the upper </a:t>
            </a:r>
            <a:r>
              <a:rPr lang="en-US" dirty="0" smtClean="0"/>
              <a:t>abdomen</a:t>
            </a:r>
          </a:p>
          <a:p>
            <a:pPr lvl="1" fontAlgn="base"/>
            <a:r>
              <a:rPr lang="en-US" dirty="0" smtClean="0"/>
              <a:t>Partly </a:t>
            </a:r>
            <a:r>
              <a:rPr lang="en-US" dirty="0"/>
              <a:t>protected by the </a:t>
            </a:r>
            <a:r>
              <a:rPr lang="en-US" dirty="0" smtClean="0"/>
              <a:t>ribs- less </a:t>
            </a:r>
            <a:r>
              <a:rPr lang="en-US" dirty="0"/>
              <a:t>effective in children </a:t>
            </a:r>
            <a:r>
              <a:rPr lang="en-US" dirty="0" smtClean="0"/>
              <a:t>because ribs </a:t>
            </a:r>
            <a:r>
              <a:rPr lang="en-US" dirty="0"/>
              <a:t>are very pliable and because the liver and spleen may extend caudally beyond the </a:t>
            </a:r>
            <a:r>
              <a:rPr lang="en-US" dirty="0" smtClean="0"/>
              <a:t>ribs (esp. in infants/toddlers)</a:t>
            </a:r>
          </a:p>
          <a:p>
            <a:pPr lvl="1" fontAlgn="base"/>
            <a:r>
              <a:rPr lang="en-US" dirty="0" smtClean="0"/>
              <a:t>Children </a:t>
            </a:r>
            <a:r>
              <a:rPr lang="en-US" dirty="0"/>
              <a:t>have </a:t>
            </a:r>
            <a:r>
              <a:rPr lang="en-US" dirty="0" smtClean="0"/>
              <a:t>less </a:t>
            </a:r>
            <a:r>
              <a:rPr lang="en-US" dirty="0"/>
              <a:t>overlying </a:t>
            </a:r>
            <a:r>
              <a:rPr lang="en-US" dirty="0" smtClean="0"/>
              <a:t>fat &amp; weaker </a:t>
            </a:r>
            <a:r>
              <a:rPr lang="en-US" dirty="0"/>
              <a:t>abdominal </a:t>
            </a:r>
            <a:r>
              <a:rPr lang="en-US" dirty="0" smtClean="0"/>
              <a:t>musculature</a:t>
            </a:r>
          </a:p>
          <a:p>
            <a:pPr lvl="1" fontAlgn="base"/>
            <a:r>
              <a:rPr lang="en-US" dirty="0"/>
              <a:t>Relatively compact torsos with smaller anterior-posterior diameters, which provide a smaller area over which the force of injury can be dissipated</a:t>
            </a:r>
            <a:endParaRPr lang="en-US" dirty="0" smtClean="0"/>
          </a:p>
          <a:p>
            <a:pPr lvl="1" fontAlgn="base"/>
            <a:r>
              <a:rPr lang="en-US" dirty="0"/>
              <a:t>Children’s intra-abdominal organs are more closely </a:t>
            </a:r>
            <a:r>
              <a:rPr lang="en-US" dirty="0" smtClean="0"/>
              <a:t>situated &amp; likelihood </a:t>
            </a:r>
            <a:r>
              <a:rPr lang="en-US" dirty="0"/>
              <a:t>of multiple organs being injured is higher in pediatric </a:t>
            </a:r>
            <a:r>
              <a:rPr lang="en-US" dirty="0" smtClean="0"/>
              <a:t>BAT</a:t>
            </a:r>
            <a:endParaRPr lang="en-US" dirty="0"/>
          </a:p>
          <a:p>
            <a:pPr marL="393192" lvl="1" indent="0" fontAlgn="base">
              <a:buNone/>
            </a:pP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5933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fontAlgn="base"/>
            <a:r>
              <a:rPr lang="en-US" dirty="0" smtClean="0"/>
              <a:t>Liver-</a:t>
            </a:r>
          </a:p>
          <a:p>
            <a:pPr marL="548640" lvl="2" indent="-274320" fontAlgn="base">
              <a:buClr>
                <a:schemeClr val="accent3"/>
              </a:buClr>
              <a:buSzPct val="95000"/>
            </a:pPr>
            <a:r>
              <a:rPr lang="en-US" dirty="0" smtClean="0"/>
              <a:t>is </a:t>
            </a:r>
            <a:r>
              <a:rPr lang="en-US" dirty="0"/>
              <a:t>relatively large and has less fibrous stroma than </a:t>
            </a:r>
            <a:r>
              <a:rPr lang="en-US" dirty="0" smtClean="0"/>
              <a:t>adults</a:t>
            </a:r>
          </a:p>
          <a:p>
            <a:pPr marL="548640" lvl="2" indent="-274320" fontAlgn="base">
              <a:buClr>
                <a:schemeClr val="accent3"/>
              </a:buClr>
              <a:buSzPct val="95000"/>
            </a:pPr>
            <a:r>
              <a:rPr lang="en-US" dirty="0" smtClean="0"/>
              <a:t>more </a:t>
            </a:r>
            <a:r>
              <a:rPr lang="en-US" dirty="0"/>
              <a:t>susceptible to laceration and bleeding after blunt abdominal </a:t>
            </a:r>
            <a:r>
              <a:rPr lang="en-US" dirty="0" smtClean="0"/>
              <a:t>trauma</a:t>
            </a:r>
            <a:endParaRPr lang="en-US" dirty="0"/>
          </a:p>
          <a:p>
            <a:pPr fontAlgn="base"/>
            <a:endParaRPr lang="en-US" dirty="0" smtClean="0"/>
          </a:p>
          <a:p>
            <a:pPr fontAlgn="base"/>
            <a:r>
              <a:rPr lang="en-US" dirty="0" smtClean="0"/>
              <a:t>Pancreas</a:t>
            </a:r>
          </a:p>
          <a:p>
            <a:pPr lvl="1" fontAlgn="base"/>
            <a:r>
              <a:rPr lang="en-US" dirty="0" smtClean="0"/>
              <a:t>not </a:t>
            </a:r>
            <a:r>
              <a:rPr lang="en-US" dirty="0"/>
              <a:t>as vascular as the </a:t>
            </a:r>
            <a:r>
              <a:rPr lang="en-US" dirty="0" smtClean="0"/>
              <a:t>liver/spleen</a:t>
            </a:r>
            <a:endParaRPr lang="en-US" dirty="0"/>
          </a:p>
          <a:p>
            <a:pPr lvl="1" fontAlgn="base"/>
            <a:r>
              <a:rPr lang="en-US" dirty="0"/>
              <a:t>pancreatic trauma rarely causes major blood loss</a:t>
            </a:r>
          </a:p>
          <a:p>
            <a:pPr lvl="1" fontAlgn="base"/>
            <a:r>
              <a:rPr lang="en-US" dirty="0"/>
              <a:t>pancreatic trauma may cause the release of enzymes resulting in local peritoneal and retroperitoneal </a:t>
            </a:r>
            <a:r>
              <a:rPr lang="en-US" dirty="0" smtClean="0"/>
              <a:t>inflammation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8926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Abdominal Wall Contusions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Many injuries are only soft tissue</a:t>
            </a:r>
          </a:p>
          <a:p>
            <a:pPr marL="393192" lvl="1" indent="0">
              <a:buNone/>
            </a:pPr>
            <a:endParaRPr lang="en-US" dirty="0" smtClean="0"/>
          </a:p>
          <a:p>
            <a:r>
              <a:rPr lang="en-US" dirty="0" smtClean="0"/>
              <a:t>Key on symptoms/stability</a:t>
            </a:r>
          </a:p>
          <a:p>
            <a:r>
              <a:rPr lang="en-US" dirty="0" smtClean="0"/>
              <a:t>Worrisome Clues</a:t>
            </a:r>
          </a:p>
          <a:p>
            <a:pPr lvl="1"/>
            <a:r>
              <a:rPr lang="en-US" dirty="0"/>
              <a:t>Vomiting</a:t>
            </a:r>
          </a:p>
          <a:p>
            <a:pPr lvl="1"/>
            <a:r>
              <a:rPr lang="en-US" dirty="0"/>
              <a:t>Distention</a:t>
            </a:r>
          </a:p>
          <a:p>
            <a:pPr lvl="1"/>
            <a:r>
              <a:rPr lang="en-US" dirty="0"/>
              <a:t>Hematuria</a:t>
            </a:r>
          </a:p>
          <a:p>
            <a:pPr lvl="1"/>
            <a:r>
              <a:rPr lang="en-US" dirty="0" smtClean="0"/>
              <a:t>Seatbelt sign, although lack </a:t>
            </a:r>
            <a:r>
              <a:rPr lang="en-US" dirty="0"/>
              <a:t>of a seatbelt sign cannot be used to rule out serious injury</a:t>
            </a: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6182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Organ Injury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Spleen</a:t>
            </a:r>
          </a:p>
          <a:p>
            <a:r>
              <a:rPr lang="en-US" dirty="0" smtClean="0"/>
              <a:t>Liver</a:t>
            </a:r>
          </a:p>
          <a:p>
            <a:r>
              <a:rPr lang="en-US" dirty="0" smtClean="0"/>
              <a:t>Pancreas</a:t>
            </a:r>
          </a:p>
          <a:p>
            <a:r>
              <a:rPr lang="en-US" dirty="0" smtClean="0"/>
              <a:t>Kidneys</a:t>
            </a:r>
          </a:p>
          <a:p>
            <a:r>
              <a:rPr lang="en-US" dirty="0" smtClean="0"/>
              <a:t>Bowel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99582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Splenic Injury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Most commonly injured organ</a:t>
            </a:r>
          </a:p>
          <a:p>
            <a:r>
              <a:rPr lang="en-US" dirty="0" smtClean="0"/>
              <a:t>Mechanism</a:t>
            </a:r>
          </a:p>
          <a:p>
            <a:pPr lvl="1"/>
            <a:r>
              <a:rPr lang="en-US" dirty="0" err="1" smtClean="0"/>
              <a:t>Ped</a:t>
            </a:r>
            <a:r>
              <a:rPr lang="en-US" dirty="0" smtClean="0"/>
              <a:t> vs MVC</a:t>
            </a:r>
          </a:p>
          <a:p>
            <a:pPr lvl="1"/>
            <a:r>
              <a:rPr lang="en-US" dirty="0" smtClean="0"/>
              <a:t>Falls, handlebar injuries</a:t>
            </a:r>
          </a:p>
          <a:p>
            <a:r>
              <a:rPr lang="en-US" dirty="0" smtClean="0"/>
              <a:t>Presentation</a:t>
            </a:r>
          </a:p>
          <a:p>
            <a:pPr lvl="1"/>
            <a:r>
              <a:rPr lang="en-US" dirty="0" smtClean="0"/>
              <a:t>Diffuse/Local LUQ pain and tenderness</a:t>
            </a:r>
          </a:p>
          <a:p>
            <a:pPr lvl="1"/>
            <a:r>
              <a:rPr lang="en-US" dirty="0" err="1" smtClean="0"/>
              <a:t>Subphrenic</a:t>
            </a:r>
            <a:r>
              <a:rPr lang="en-US" dirty="0" smtClean="0"/>
              <a:t> blood may result in referred L shoulder pain (</a:t>
            </a:r>
            <a:r>
              <a:rPr lang="en-US" dirty="0" err="1" smtClean="0"/>
              <a:t>Kehr’s</a:t>
            </a:r>
            <a:r>
              <a:rPr lang="en-US" dirty="0" smtClean="0"/>
              <a:t> sign)</a:t>
            </a:r>
          </a:p>
          <a:p>
            <a:pPr lvl="1"/>
            <a:r>
              <a:rPr lang="en-US" dirty="0" smtClean="0"/>
              <a:t>Left lower rib </a:t>
            </a:r>
            <a:r>
              <a:rPr lang="en-US" dirty="0" err="1" smtClean="0"/>
              <a:t>fx</a:t>
            </a:r>
            <a:r>
              <a:rPr lang="en-US" dirty="0" smtClean="0"/>
              <a:t> should raise concern</a:t>
            </a:r>
          </a:p>
        </p:txBody>
      </p:sp>
    </p:spTree>
    <p:extLst>
      <p:ext uri="{BB962C8B-B14F-4D97-AF65-F5344CB8AC3E}">
        <p14:creationId xmlns:p14="http://schemas.microsoft.com/office/powerpoint/2010/main" val="487441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40392</TotalTime>
  <Words>1554</Words>
  <Application>Microsoft Office PowerPoint</Application>
  <PresentationFormat>On-screen Show (4:3)</PresentationFormat>
  <Paragraphs>228</Paragraphs>
  <Slides>42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42</vt:i4>
      </vt:variant>
    </vt:vector>
  </HeadingPairs>
  <TitlesOfParts>
    <vt:vector size="46" baseType="lpstr">
      <vt:lpstr>Calibri</vt:lpstr>
      <vt:lpstr>Constantia</vt:lpstr>
      <vt:lpstr>Wingdings 2</vt:lpstr>
      <vt:lpstr>Flow</vt:lpstr>
      <vt:lpstr>     Pediatric Blunt Abdominal Trauma    </vt:lpstr>
      <vt:lpstr>Disclosures</vt:lpstr>
      <vt:lpstr>Goals</vt:lpstr>
      <vt:lpstr>Blunt Trauma(BAT)</vt:lpstr>
      <vt:lpstr>Anatomy- Kids are not small Adults </vt:lpstr>
      <vt:lpstr>PowerPoint Presentation</vt:lpstr>
      <vt:lpstr>Abdominal Wall Contusions</vt:lpstr>
      <vt:lpstr>Organ Injury</vt:lpstr>
      <vt:lpstr>Splenic Injury</vt:lpstr>
      <vt:lpstr>Splenic Injury</vt:lpstr>
      <vt:lpstr>Splenic Grading</vt:lpstr>
      <vt:lpstr>Imaging</vt:lpstr>
      <vt:lpstr>soccer</vt:lpstr>
      <vt:lpstr>Liver Injury</vt:lpstr>
      <vt:lpstr>Liver Injury</vt:lpstr>
      <vt:lpstr>Liver Injury</vt:lpstr>
      <vt:lpstr>Liver Grading</vt:lpstr>
      <vt:lpstr>PowerPoint Presentation</vt:lpstr>
      <vt:lpstr>MVC, game of chicken</vt:lpstr>
      <vt:lpstr>Pancreatic Injury</vt:lpstr>
      <vt:lpstr>Pancreatic Injury</vt:lpstr>
      <vt:lpstr>Pancreatic Grading</vt:lpstr>
      <vt:lpstr>Imaging</vt:lpstr>
      <vt:lpstr>Bowel Trauma</vt:lpstr>
      <vt:lpstr>PowerPoint Presentation</vt:lpstr>
      <vt:lpstr>Duodenal Injuries</vt:lpstr>
      <vt:lpstr>PowerPoint Presentation</vt:lpstr>
      <vt:lpstr>Renal</vt:lpstr>
      <vt:lpstr>Renal Labs</vt:lpstr>
      <vt:lpstr>Renal</vt:lpstr>
      <vt:lpstr>PowerPoint Presentation</vt:lpstr>
      <vt:lpstr>Snowboard, 12 hr, hematuria</vt:lpstr>
      <vt:lpstr>snowboard</vt:lpstr>
      <vt:lpstr>Handlebar Injuries</vt:lpstr>
      <vt:lpstr>PowerPoint Presentation</vt:lpstr>
      <vt:lpstr>Child Abuse</vt:lpstr>
      <vt:lpstr>Laboratory Studies</vt:lpstr>
      <vt:lpstr>CT Scan Concerns</vt:lpstr>
      <vt:lpstr>FAST Exam</vt:lpstr>
      <vt:lpstr>PowerPoint Presentation</vt:lpstr>
      <vt:lpstr>Bibliography</vt:lpstr>
      <vt:lpstr>Quiz Time</vt:lpstr>
    </vt:vector>
  </TitlesOfParts>
  <Company>Kaleida Health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Division of Pediatric Emergency Medicine Quality Improvement Grand Rounds</dc:title>
  <dc:creator>jjk717</dc:creator>
  <cp:lastModifiedBy>Emborsky, Mary</cp:lastModifiedBy>
  <cp:revision>140</cp:revision>
  <cp:lastPrinted>2017-10-10T11:45:45Z</cp:lastPrinted>
  <dcterms:created xsi:type="dcterms:W3CDTF">2017-08-29T17:12:07Z</dcterms:created>
  <dcterms:modified xsi:type="dcterms:W3CDTF">2021-01-20T17:56:00Z</dcterms:modified>
</cp:coreProperties>
</file>