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5" r:id="rId3"/>
    <p:sldId id="266" r:id="rId4"/>
    <p:sldId id="294" r:id="rId5"/>
    <p:sldId id="284" r:id="rId6"/>
    <p:sldId id="270" r:id="rId7"/>
    <p:sldId id="269" r:id="rId8"/>
    <p:sldId id="274" r:id="rId9"/>
    <p:sldId id="293" r:id="rId10"/>
    <p:sldId id="290" r:id="rId11"/>
    <p:sldId id="276" r:id="rId12"/>
    <p:sldId id="291" r:id="rId13"/>
    <p:sldId id="280" r:id="rId14"/>
    <p:sldId id="281" r:id="rId15"/>
    <p:sldId id="286" r:id="rId16"/>
    <p:sldId id="287" r:id="rId17"/>
    <p:sldId id="264" r:id="rId18"/>
    <p:sldId id="288" r:id="rId19"/>
    <p:sldId id="289" r:id="rId20"/>
    <p:sldId id="271" r:id="rId21"/>
    <p:sldId id="275" r:id="rId22"/>
    <p:sldId id="262" r:id="rId23"/>
    <p:sldId id="267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64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B22EB-D79B-4284-A538-2A14CF950107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59205D-8D05-4C8F-8540-6EB187D4B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RAD diagnosis made confidently after 2 years of 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88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Nasal</a:t>
            </a:r>
            <a:r>
              <a:rPr lang="en-US" baseline="0" dirty="0" smtClean="0"/>
              <a:t> Suction – Oxygen? – Albuterol ? – IV fluid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4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on RS Calculation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60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VS </a:t>
            </a:r>
            <a:r>
              <a:rPr lang="en-US" dirty="0" err="1" smtClean="0"/>
              <a:t>wnl</a:t>
            </a:r>
            <a:r>
              <a:rPr lang="en-US" dirty="0" smtClean="0"/>
              <a:t>, well hydrated, RS 5 points needs</a:t>
            </a:r>
            <a:r>
              <a:rPr lang="en-US" baseline="0" dirty="0" smtClean="0"/>
              <a:t> intervention, suction </a:t>
            </a:r>
            <a:r>
              <a:rPr lang="en-US" baseline="0" dirty="0" err="1" smtClean="0"/>
              <a:t>dec</a:t>
            </a:r>
            <a:r>
              <a:rPr lang="en-US" baseline="0" dirty="0" smtClean="0"/>
              <a:t> wheeze to end expiratory only, Now RS 4, Pox 95%. </a:t>
            </a:r>
            <a:r>
              <a:rPr lang="en-US" baseline="0" dirty="0" err="1" smtClean="0"/>
              <a:t>po</a:t>
            </a:r>
            <a:r>
              <a:rPr lang="en-US" baseline="0" dirty="0" smtClean="0"/>
              <a:t>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88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 to get below 5 points, treat</a:t>
            </a:r>
            <a:r>
              <a:rPr lang="en-US" baseline="0" dirty="0" smtClean="0"/>
              <a:t> fever, nasal suction now not wheezing out loud. RS 7 </a:t>
            </a:r>
            <a:r>
              <a:rPr lang="en-US" dirty="0" smtClean="0"/>
              <a:t>Ask</a:t>
            </a:r>
            <a:r>
              <a:rPr lang="en-US" baseline="0" dirty="0" smtClean="0"/>
              <a:t> about child PMH and FH. Trial albuterol. Supra rets diminish, Qualifies for HF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77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Back to patient 2, albuterol no change,</a:t>
            </a:r>
            <a:r>
              <a:rPr lang="en-US" baseline="0" dirty="0" smtClean="0"/>
              <a:t> try 2 liter NC no change, NIV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535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 week old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premie</a:t>
            </a:r>
            <a:r>
              <a:rPr lang="en-US" baseline="0" dirty="0" smtClean="0"/>
              <a:t>, fever, </a:t>
            </a:r>
            <a:r>
              <a:rPr lang="en-US" baseline="0" dirty="0" err="1" smtClean="0"/>
              <a:t>resp</a:t>
            </a:r>
            <a:r>
              <a:rPr lang="en-US" baseline="0" dirty="0" smtClean="0"/>
              <a:t> distress,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9205D-8D05-4C8F-8540-6EB187D4B79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4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90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9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9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73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24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6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1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25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78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3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A650F-5599-47AC-B59B-095CDB01D0FA}" type="datetimeFigureOut">
              <a:rPr lang="en-US" smtClean="0"/>
              <a:t>12/19/2019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A0AFC-6CA1-4EE2-8509-1D6F4ACD7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3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900" dirty="0" smtClean="0"/>
              <a:t>Bronchiolitis</a:t>
            </a:r>
            <a:br>
              <a:rPr lang="en-US" sz="4900" dirty="0" smtClean="0"/>
            </a:br>
            <a:r>
              <a:rPr lang="en-US" sz="4000" dirty="0" smtClean="0"/>
              <a:t>Winter is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Dec. 18, 2019</a:t>
            </a:r>
          </a:p>
          <a:p>
            <a:r>
              <a:rPr lang="en-US" b="1" dirty="0" smtClean="0"/>
              <a:t>P. Mazur, MD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572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990600"/>
            <a:ext cx="617488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072"/>
            <a:ext cx="9144000" cy="570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3124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GOAL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33400" y="9144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smtClean="0"/>
              <a:t>Resident will be able to objectively manage bronchiolitis in its varying stages of severity in the ED.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400" b="1" dirty="0" smtClean="0"/>
              <a:t>Objectives:</a:t>
            </a:r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000" dirty="0"/>
              <a:t>Clinically diagnose bronchiolitis using history and symptoms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Use </a:t>
            </a:r>
            <a:r>
              <a:rPr lang="en-US" sz="2000" dirty="0"/>
              <a:t>a Respiratory Score to determine severity of illness and the child’s </a:t>
            </a:r>
            <a:r>
              <a:rPr lang="en-US" sz="2000" dirty="0" smtClean="0"/>
              <a:t> +/_ response </a:t>
            </a:r>
            <a:r>
              <a:rPr lang="en-US" sz="2000" dirty="0"/>
              <a:t>to </a:t>
            </a:r>
            <a:r>
              <a:rPr lang="en-US" sz="2000" dirty="0" smtClean="0"/>
              <a:t>your management </a:t>
            </a:r>
            <a:r>
              <a:rPr lang="en-US" sz="2000" dirty="0"/>
              <a:t>in the </a:t>
            </a:r>
            <a:r>
              <a:rPr lang="en-US" sz="2000" dirty="0" smtClean="0"/>
              <a:t>ED. 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Identify children at higher risk for apnea, respiratory failure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Differentiate </a:t>
            </a:r>
            <a:r>
              <a:rPr lang="en-US" sz="2000" dirty="0"/>
              <a:t>RAD from viral </a:t>
            </a:r>
            <a:r>
              <a:rPr lang="en-US" sz="2000" dirty="0" smtClean="0"/>
              <a:t>bronchiolitis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Know indications for use of Non Invasive Ventilation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268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RSV infection -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Most common</a:t>
            </a:r>
          </a:p>
          <a:p>
            <a:pPr marL="0" indent="0">
              <a:buNone/>
            </a:pPr>
            <a:r>
              <a:rPr lang="en-US" dirty="0" smtClean="0"/>
              <a:t>	URI symptoms  </a:t>
            </a:r>
          </a:p>
          <a:p>
            <a:pPr marL="0" indent="0">
              <a:buNone/>
            </a:pPr>
            <a:r>
              <a:rPr lang="en-US" dirty="0" smtClean="0"/>
              <a:t>	Low grade fever</a:t>
            </a:r>
          </a:p>
          <a:p>
            <a:pPr marL="0" indent="0">
              <a:buNone/>
            </a:pPr>
            <a:r>
              <a:rPr lang="en-US" dirty="0" smtClean="0"/>
              <a:t>	30% as lower respiratory infection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Less common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Croup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Tracheo</a:t>
            </a:r>
            <a:r>
              <a:rPr lang="en-US" dirty="0" smtClean="0"/>
              <a:t> bronchitis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APNEA -     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Increased RISK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		&lt; 2 months of age</a:t>
            </a:r>
          </a:p>
          <a:p>
            <a:pPr marL="0" indent="0">
              <a:buNone/>
            </a:pPr>
            <a:r>
              <a:rPr lang="en-US" dirty="0"/>
              <a:t>		</a:t>
            </a:r>
            <a:r>
              <a:rPr lang="en-US" dirty="0" smtClean="0"/>
              <a:t> 	&lt;37 weeks gestation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3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2057400" y="990600"/>
            <a:ext cx="8229600" cy="1143000"/>
          </a:xfrm>
        </p:spPr>
        <p:txBody>
          <a:bodyPr/>
          <a:lstStyle/>
          <a:p>
            <a:r>
              <a:rPr lang="en-US" dirty="0" smtClean="0"/>
              <a:t>Bronchiolitis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Clinical diagnosis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Seasonal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/>
              <a:t>	</a:t>
            </a:r>
            <a:r>
              <a:rPr lang="en-US" dirty="0" smtClean="0"/>
              <a:t>Age &lt; 2 years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URI symptoms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low grade fever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wheezing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is Supportive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Nasal suction</a:t>
            </a:r>
          </a:p>
          <a:p>
            <a:pPr marL="0" indent="0">
              <a:buNone/>
            </a:pPr>
            <a:r>
              <a:rPr lang="en-US" dirty="0" smtClean="0"/>
              <a:t>Oxygen</a:t>
            </a:r>
          </a:p>
          <a:p>
            <a:pPr marL="0" indent="0">
              <a:buNone/>
            </a:pPr>
            <a:r>
              <a:rPr lang="en-US" dirty="0" smtClean="0"/>
              <a:t>Albuterol</a:t>
            </a:r>
          </a:p>
          <a:p>
            <a:pPr marL="0" indent="0">
              <a:buNone/>
            </a:pPr>
            <a:r>
              <a:rPr lang="en-US" dirty="0" smtClean="0"/>
              <a:t>Racemic epinephrine</a:t>
            </a:r>
          </a:p>
          <a:p>
            <a:pPr marL="0" indent="0">
              <a:buNone/>
            </a:pPr>
            <a:r>
              <a:rPr lang="en-US" dirty="0" smtClean="0"/>
              <a:t>Steroids</a:t>
            </a:r>
          </a:p>
          <a:p>
            <a:pPr marL="0" indent="0">
              <a:buNone/>
            </a:pPr>
            <a:r>
              <a:rPr lang="en-US" dirty="0" smtClean="0"/>
              <a:t>IVF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2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Viral Bronchiolitis vs RAD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639762"/>
          </a:xfrm>
        </p:spPr>
        <p:txBody>
          <a:bodyPr/>
          <a:lstStyle/>
          <a:p>
            <a:r>
              <a:rPr lang="en-US" dirty="0" smtClean="0"/>
              <a:t>Viral bronchiolitis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Common &lt; 2 years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Airway inflammation</a:t>
            </a:r>
          </a:p>
          <a:p>
            <a:pPr marL="0" indent="0">
              <a:buNone/>
            </a:pPr>
            <a:r>
              <a:rPr lang="en-US" dirty="0" smtClean="0"/>
              <a:t>Cellular sloughing</a:t>
            </a:r>
          </a:p>
          <a:p>
            <a:pPr marL="0" indent="0">
              <a:buNone/>
            </a:pPr>
            <a:r>
              <a:rPr lang="en-US" dirty="0" smtClean="0"/>
              <a:t>Thick secretions air trapping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Poor penetration of aerosolized medication into airways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535113"/>
            <a:ext cx="4038600" cy="639762"/>
          </a:xfrm>
        </p:spPr>
        <p:txBody>
          <a:bodyPr/>
          <a:lstStyle/>
          <a:p>
            <a:r>
              <a:rPr lang="en-US" dirty="0" smtClean="0"/>
              <a:t>Reactive Airway disease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Common &gt; 2 years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Bronchoconstriction </a:t>
            </a:r>
          </a:p>
          <a:p>
            <a:pPr marL="0" indent="0">
              <a:buNone/>
            </a:pPr>
            <a:r>
              <a:rPr lang="en-US" dirty="0" smtClean="0"/>
              <a:t>Smooth muscle</a:t>
            </a:r>
          </a:p>
          <a:p>
            <a:pPr marL="0" indent="0">
              <a:buNone/>
            </a:pPr>
            <a:r>
              <a:rPr lang="en-US" dirty="0" smtClean="0"/>
              <a:t>Alpha/Beta receptors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2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Respiratory Scoring as a tool for managing bronchiolitis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Refer to handout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57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7 week old full term infant with URI symptoms X 3 days.</a:t>
            </a:r>
          </a:p>
          <a:p>
            <a:pPr marL="0" indent="0">
              <a:buNone/>
            </a:pPr>
            <a:r>
              <a:rPr lang="en-US" sz="2000" dirty="0" smtClean="0"/>
              <a:t>Today respirations are faster and deeper.</a:t>
            </a:r>
          </a:p>
          <a:p>
            <a:pPr marL="0" indent="0">
              <a:buNone/>
            </a:pPr>
            <a:r>
              <a:rPr lang="en-US" sz="2000" dirty="0" smtClean="0"/>
              <a:t>This AM not drinking bottle. Decreased wet diapers during night.</a:t>
            </a:r>
          </a:p>
          <a:p>
            <a:pPr marL="0" indent="0">
              <a:buNone/>
            </a:pPr>
            <a:r>
              <a:rPr lang="en-US" sz="2000" dirty="0" smtClean="0"/>
              <a:t>						</a:t>
            </a:r>
            <a:r>
              <a:rPr lang="en-US" sz="2000" u="sng" dirty="0" smtClean="0"/>
              <a:t>RS calculation</a:t>
            </a:r>
            <a:endParaRPr lang="en-US" sz="2000" u="sng" dirty="0"/>
          </a:p>
          <a:p>
            <a:pPr marL="0" indent="0">
              <a:buNone/>
            </a:pPr>
            <a:r>
              <a:rPr lang="en-US" sz="2000" dirty="0" smtClean="0"/>
              <a:t>T 38, RR 60, P 160, Pox RA 95%			RR	1 point		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Alert, profuse clear rhinorrhea</a:t>
            </a:r>
          </a:p>
          <a:p>
            <a:pPr marL="0" indent="0">
              <a:buNone/>
            </a:pPr>
            <a:r>
              <a:rPr lang="en-US" sz="2000" dirty="0" smtClean="0"/>
              <a:t>MMM, cap refill 2 sec</a:t>
            </a:r>
          </a:p>
          <a:p>
            <a:pPr marL="0" indent="0">
              <a:buNone/>
            </a:pPr>
            <a:r>
              <a:rPr lang="en-US" sz="2000" dirty="0" smtClean="0"/>
              <a:t>Chest -   intercostal and subcostal retractions	rets	2 points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inspiratory and expiratory wheezing	wheeze	2</a:t>
            </a:r>
            <a:r>
              <a:rPr lang="en-US" sz="2000" u="sng" dirty="0" smtClean="0"/>
              <a:t> points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							5 points total</a:t>
            </a:r>
          </a:p>
        </p:txBody>
      </p:sp>
    </p:spTree>
    <p:extLst>
      <p:ext uri="{BB962C8B-B14F-4D97-AF65-F5344CB8AC3E}">
        <p14:creationId xmlns:p14="http://schemas.microsoft.com/office/powerpoint/2010/main" val="371297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/>
              <a:t>18 month male brought ED with 3 days of noisy breathing and increasing cough. Decreased bottling past 2 days. No wet diaper this AM. Tried sibling’s albuterol without improvement. </a:t>
            </a:r>
          </a:p>
          <a:p>
            <a:pPr marL="0" indent="0">
              <a:buNone/>
            </a:pPr>
            <a:r>
              <a:rPr lang="en-US" sz="2000" dirty="0" smtClean="0"/>
              <a:t>						RS</a:t>
            </a:r>
          </a:p>
          <a:p>
            <a:pPr marL="0" indent="0">
              <a:buNone/>
            </a:pPr>
            <a:r>
              <a:rPr lang="en-US" sz="2000" dirty="0" smtClean="0"/>
              <a:t>RR 45, Pulse 190, T 39, Pox 95%			RR	3 points</a:t>
            </a:r>
          </a:p>
          <a:p>
            <a:pPr marL="0" indent="0">
              <a:buNone/>
            </a:pPr>
            <a:r>
              <a:rPr lang="en-US" sz="2000" dirty="0" smtClean="0"/>
              <a:t>Child irritable, crying</a:t>
            </a:r>
          </a:p>
          <a:p>
            <a:pPr marL="0" indent="0">
              <a:buNone/>
            </a:pPr>
            <a:r>
              <a:rPr lang="en-US" sz="2000" dirty="0" smtClean="0"/>
              <a:t>Crusted runny nose, dry patchy facial rash</a:t>
            </a:r>
          </a:p>
          <a:p>
            <a:pPr marL="0" indent="0">
              <a:buNone/>
            </a:pPr>
            <a:r>
              <a:rPr lang="en-US" sz="2000" dirty="0" smtClean="0"/>
              <a:t>Oral mucosa </a:t>
            </a:r>
            <a:r>
              <a:rPr lang="en-US" sz="2000" dirty="0" err="1" smtClean="0"/>
              <a:t>tachy</a:t>
            </a:r>
            <a:r>
              <a:rPr lang="en-US" sz="2000" dirty="0" smtClean="0"/>
              <a:t>, cap refill 3 seconds</a:t>
            </a:r>
          </a:p>
          <a:p>
            <a:pPr marL="0" indent="0">
              <a:buNone/>
            </a:pPr>
            <a:r>
              <a:rPr lang="en-US" sz="2000" dirty="0" smtClean="0"/>
              <a:t>Chest - 	Retractions 3+  intercostal, subcostal, suprasternal  	3 points</a:t>
            </a:r>
          </a:p>
          <a:p>
            <a:pPr marL="0" indent="0">
              <a:buNone/>
            </a:pPr>
            <a:r>
              <a:rPr lang="en-US" sz="2000" dirty="0" smtClean="0"/>
              <a:t>	Wheezing heard as your enter the room. </a:t>
            </a: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u="sng" dirty="0" smtClean="0"/>
              <a:t>3 points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							</a:t>
            </a:r>
            <a:r>
              <a:rPr lang="en-US" sz="2000" dirty="0"/>
              <a:t>9</a:t>
            </a:r>
            <a:r>
              <a:rPr lang="en-US" sz="2000" dirty="0" smtClean="0"/>
              <a:t> points</a:t>
            </a:r>
          </a:p>
        </p:txBody>
      </p:sp>
    </p:spTree>
    <p:extLst>
      <p:ext uri="{BB962C8B-B14F-4D97-AF65-F5344CB8AC3E}">
        <p14:creationId xmlns:p14="http://schemas.microsoft.com/office/powerpoint/2010/main" val="27910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8800" y="228600"/>
            <a:ext cx="9144000" cy="1143000"/>
          </a:xfrm>
        </p:spPr>
        <p:txBody>
          <a:bodyPr/>
          <a:lstStyle/>
          <a:p>
            <a:r>
              <a:rPr lang="en-US" dirty="0" smtClean="0"/>
              <a:t>Considering Albuterol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678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Wheezing in past with viral illness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Use of albuterol/steroids in past for viral illness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Prematurity with residual lung disease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Eczema in child or family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Family history of RAD </a:t>
            </a:r>
          </a:p>
          <a:p>
            <a:pPr marL="0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75827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Noninvasive Ventilation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 smtClean="0"/>
              <a:t>*High Flow Nasal Cannula</a:t>
            </a:r>
          </a:p>
          <a:p>
            <a:pPr marL="0" indent="0">
              <a:buNone/>
            </a:pPr>
            <a:r>
              <a:rPr lang="en-US" sz="3000" dirty="0"/>
              <a:t>	</a:t>
            </a:r>
            <a:r>
              <a:rPr lang="en-US" sz="3000" dirty="0" smtClean="0"/>
              <a:t>delivers oxygen at &gt;2liter/min</a:t>
            </a:r>
          </a:p>
          <a:p>
            <a:pPr marL="0" indent="0">
              <a:buNone/>
            </a:pPr>
            <a:r>
              <a:rPr lang="en-US" sz="3000" dirty="0"/>
              <a:t>	</a:t>
            </a:r>
            <a:r>
              <a:rPr lang="en-US" sz="3000" dirty="0" smtClean="0"/>
              <a:t>warm/humidified</a:t>
            </a:r>
          </a:p>
          <a:p>
            <a:pPr marL="0" indent="0">
              <a:buNone/>
            </a:pPr>
            <a:r>
              <a:rPr lang="en-US" sz="3000" dirty="0"/>
              <a:t>	</a:t>
            </a:r>
            <a:r>
              <a:rPr lang="en-US" sz="3000" dirty="0" smtClean="0"/>
              <a:t>delivers positive pressure</a:t>
            </a:r>
          </a:p>
          <a:p>
            <a:pPr marL="0" indent="0">
              <a:buNone/>
            </a:pPr>
            <a:endParaRPr lang="en-US" sz="3000" dirty="0" smtClean="0"/>
          </a:p>
          <a:p>
            <a:pPr marL="0" indent="0">
              <a:buNone/>
            </a:pPr>
            <a:r>
              <a:rPr lang="en-US" sz="3000" dirty="0" smtClean="0"/>
              <a:t> CPAP / </a:t>
            </a:r>
            <a:r>
              <a:rPr lang="en-US" sz="3000" dirty="0" err="1" smtClean="0"/>
              <a:t>BiPAP</a:t>
            </a:r>
            <a:endParaRPr lang="en-US" sz="3000" dirty="0" smtClean="0"/>
          </a:p>
          <a:p>
            <a:pPr marL="0" indent="0">
              <a:buNone/>
            </a:pPr>
            <a:r>
              <a:rPr lang="en-US" sz="3000" dirty="0"/>
              <a:t>	</a:t>
            </a:r>
            <a:r>
              <a:rPr lang="en-US" sz="3000" dirty="0" smtClean="0"/>
              <a:t>requires ventilator</a:t>
            </a:r>
          </a:p>
          <a:p>
            <a:pPr marL="0" indent="0">
              <a:buNone/>
            </a:pPr>
            <a:r>
              <a:rPr lang="en-US" sz="3000" dirty="0"/>
              <a:t>	</a:t>
            </a:r>
            <a:r>
              <a:rPr lang="en-US" sz="3000" dirty="0" smtClean="0"/>
              <a:t>controlled delivery of O2 and+ pressure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					*</a:t>
            </a:r>
            <a:r>
              <a:rPr lang="en-US" sz="2000" dirty="0" smtClean="0"/>
              <a:t>preferred ED method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391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Noninvasive Ventilation</a:t>
            </a:r>
            <a:br>
              <a:rPr lang="en-US" dirty="0" smtClean="0"/>
            </a:br>
            <a:r>
              <a:rPr lang="en-US" dirty="0" smtClean="0"/>
              <a:t>High Flow in 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Positives: </a:t>
            </a:r>
          </a:p>
          <a:p>
            <a:pPr marL="0" indent="0">
              <a:buNone/>
            </a:pPr>
            <a:r>
              <a:rPr lang="en-US" sz="2400" dirty="0" smtClean="0"/>
              <a:t>	Easy to set up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reduces intubations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improves hypoxia and hypercapnia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can reverse respiratory failure</a:t>
            </a:r>
          </a:p>
          <a:p>
            <a:pPr marL="0" indent="0">
              <a:buNone/>
            </a:pPr>
            <a:r>
              <a:rPr lang="en-US" sz="2400" dirty="0" smtClean="0"/>
              <a:t>Negatives: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Unprotected airway (obstruct /aspirate)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Patient unable to tolerate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Facial/nasal trauma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  Skilled support staff (assessment/</a:t>
            </a:r>
            <a:r>
              <a:rPr lang="en-US" sz="2400" dirty="0" err="1" smtClean="0"/>
              <a:t>reassesment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902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NIV Failure -Predictors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- Initial high FiO2 required</a:t>
            </a:r>
          </a:p>
          <a:p>
            <a:pPr marL="0" indent="0">
              <a:buNone/>
            </a:pPr>
            <a:r>
              <a:rPr lang="en-US" dirty="0" smtClean="0"/>
              <a:t>- Initial high PaCO2</a:t>
            </a:r>
          </a:p>
          <a:p>
            <a:pPr marL="0" indent="0">
              <a:buNone/>
            </a:pPr>
            <a:r>
              <a:rPr lang="en-US" dirty="0" smtClean="0"/>
              <a:t> -No clinical improvement after 1-2 hours</a:t>
            </a:r>
          </a:p>
          <a:p>
            <a:pPr marL="0" indent="0">
              <a:buNone/>
            </a:pPr>
            <a:r>
              <a:rPr lang="en-US" dirty="0" smtClean="0"/>
              <a:t> -Serious underlying disease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(sepsis, Immune Def., oncologic)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7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305800" cy="4906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4</a:t>
            </a:r>
            <a:r>
              <a:rPr lang="en-US" sz="2000" dirty="0" smtClean="0"/>
              <a:t> week old, former 35 week </a:t>
            </a:r>
            <a:r>
              <a:rPr lang="en-US" sz="2000" dirty="0" err="1" smtClean="0"/>
              <a:t>premie</a:t>
            </a:r>
            <a:r>
              <a:rPr lang="en-US" sz="2000" dirty="0" smtClean="0"/>
              <a:t>. Mother called EMS because child stopped breathing for about 30 seconds, turned blue. Child had cough, runny nose for 3 days. Sibling with same. Oral intake was poor today but continues to make wet diapers.</a:t>
            </a:r>
          </a:p>
          <a:p>
            <a:pPr marL="0" indent="0">
              <a:buNone/>
            </a:pPr>
            <a:r>
              <a:rPr lang="en-US" sz="2000" dirty="0" smtClean="0"/>
              <a:t>						RS</a:t>
            </a:r>
          </a:p>
          <a:p>
            <a:pPr marL="0" indent="0">
              <a:buNone/>
            </a:pPr>
            <a:r>
              <a:rPr lang="en-US" sz="2000" dirty="0" smtClean="0"/>
              <a:t>RR 60, P 190, T 38.2, Pox 93%			RR 	1 point</a:t>
            </a:r>
          </a:p>
          <a:p>
            <a:pPr marL="0" indent="0">
              <a:buNone/>
            </a:pPr>
            <a:r>
              <a:rPr lang="en-US" sz="2000" dirty="0" smtClean="0"/>
              <a:t>Child is alert and fussy</a:t>
            </a:r>
          </a:p>
          <a:p>
            <a:pPr marL="0" indent="0">
              <a:buNone/>
            </a:pPr>
            <a:r>
              <a:rPr lang="en-US" sz="2000" dirty="0" smtClean="0"/>
              <a:t>Ant Font flat, MMM, skin mottled, cap refill &gt; 2 seconds</a:t>
            </a:r>
          </a:p>
          <a:p>
            <a:pPr marL="0" indent="0">
              <a:buNone/>
            </a:pPr>
            <a:r>
              <a:rPr lang="en-US" sz="2000" dirty="0" smtClean="0"/>
              <a:t>HEENT – clear rhinorrhea, otherwise negative.	Rets	3 points</a:t>
            </a:r>
          </a:p>
          <a:p>
            <a:pPr marL="0" indent="0">
              <a:buNone/>
            </a:pPr>
            <a:r>
              <a:rPr lang="en-US" sz="2000" dirty="0" smtClean="0"/>
              <a:t>Chest  -   audible wheezing entering room	</a:t>
            </a:r>
            <a:r>
              <a:rPr lang="en-US" sz="2000" dirty="0"/>
              <a:t> </a:t>
            </a:r>
            <a:r>
              <a:rPr lang="en-US" sz="2000" dirty="0" smtClean="0"/>
              <a:t>          wheeze	3 p</a:t>
            </a:r>
            <a:r>
              <a:rPr lang="en-US" sz="2000" u="sng" dirty="0" smtClean="0"/>
              <a:t>oint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 					                7 points					</a:t>
            </a:r>
          </a:p>
          <a:p>
            <a:pPr marL="0" indent="0">
              <a:buNone/>
            </a:pPr>
            <a:r>
              <a:rPr lang="en-US" sz="2000" dirty="0" smtClean="0"/>
              <a:t>Rapid RSV +</a:t>
            </a:r>
          </a:p>
          <a:p>
            <a:pPr marL="0" indent="0">
              <a:buNone/>
            </a:pPr>
            <a:r>
              <a:rPr lang="en-US" sz="2000" dirty="0" smtClean="0"/>
              <a:t>CXR ??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871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485775"/>
            <a:ext cx="5753100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4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Febrile Infant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4-8 weeks of age – UA micro, Urine culture</a:t>
            </a:r>
          </a:p>
          <a:p>
            <a:pPr marL="0" indent="0">
              <a:buNone/>
            </a:pPr>
            <a:r>
              <a:rPr lang="en-US" dirty="0" smtClean="0"/>
              <a:t>			   ?CBC diff</a:t>
            </a:r>
            <a:r>
              <a:rPr lang="en-US" dirty="0"/>
              <a:t>	</a:t>
            </a:r>
            <a:r>
              <a:rPr lang="en-US" dirty="0" smtClean="0"/>
              <a:t>Blood culture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   ?LP 		   			    </a:t>
            </a:r>
          </a:p>
          <a:p>
            <a:pPr marL="0" indent="0">
              <a:buNone/>
            </a:pPr>
            <a:r>
              <a:rPr lang="en-US" dirty="0" smtClean="0"/>
              <a:t>&lt;4 weeks of age -- Full Sepsis W/U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8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Low risk for bacterial meningitis*</a:t>
            </a:r>
            <a:br>
              <a:rPr lang="en-US" dirty="0" smtClean="0"/>
            </a:br>
            <a:r>
              <a:rPr lang="en-US" sz="3600" dirty="0" smtClean="0">
                <a:solidFill>
                  <a:srgbClr val="FF0000"/>
                </a:solidFill>
              </a:rPr>
              <a:t>Infants 29-56 days old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Full Term (&gt;37 </a:t>
            </a:r>
            <a:r>
              <a:rPr lang="en-US" sz="2400" dirty="0" err="1" smtClean="0"/>
              <a:t>wks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No NICU stay</a:t>
            </a:r>
          </a:p>
          <a:p>
            <a:r>
              <a:rPr lang="en-US" sz="2400" dirty="0" smtClean="0"/>
              <a:t>No chronic medical problems</a:t>
            </a:r>
          </a:p>
          <a:p>
            <a:r>
              <a:rPr lang="en-US" sz="2400" dirty="0" smtClean="0"/>
              <a:t>No antibiotics within 72 hours</a:t>
            </a:r>
          </a:p>
          <a:p>
            <a:r>
              <a:rPr lang="en-US" sz="2400" dirty="0" smtClean="0"/>
              <a:t>Well appearing/consolable</a:t>
            </a:r>
          </a:p>
          <a:p>
            <a:r>
              <a:rPr lang="en-US" sz="2400" dirty="0" smtClean="0"/>
              <a:t>No focal infections on physical exam</a:t>
            </a:r>
          </a:p>
          <a:p>
            <a:pPr marL="0" indent="0">
              <a:buNone/>
            </a:pPr>
            <a:r>
              <a:rPr lang="en-US" sz="2400" dirty="0" smtClean="0"/>
              <a:t>Blood -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WBC &gt; 5000 and &lt; 15,000</a:t>
            </a:r>
          </a:p>
          <a:p>
            <a:pPr marL="0" indent="0">
              <a:buNone/>
            </a:pPr>
            <a:r>
              <a:rPr lang="en-US" sz="2400" dirty="0" smtClean="0"/>
              <a:t>	Band to total WBC count &lt;0.2</a:t>
            </a:r>
          </a:p>
          <a:p>
            <a:pPr marL="0" indent="0">
              <a:buNone/>
            </a:pPr>
            <a:r>
              <a:rPr lang="en-US" sz="2400" dirty="0" smtClean="0"/>
              <a:t>Urine – </a:t>
            </a:r>
          </a:p>
          <a:p>
            <a:pPr marL="0" indent="0">
              <a:buNone/>
            </a:pPr>
            <a:r>
              <a:rPr lang="en-US" sz="2400" dirty="0" smtClean="0"/>
              <a:t>	&lt; 10 WBC/</a:t>
            </a:r>
            <a:r>
              <a:rPr lang="en-US" sz="2400" dirty="0" err="1" smtClean="0"/>
              <a:t>hpf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CXR negative				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*Fleisher and Ludwig 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edition, p 586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437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for RSV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Nasopharyngeal swab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RAPID – RSV antigen - 90% sensitivity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PCR- viral nucleic acids - &gt; 90% sensitive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Utility of RSV testing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6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Are Bronchiolitis and Asthma associated?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Controversial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Viral infection may have a causal role in the development of Asthma. May increase the risk of developing RAD.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Consider:</a:t>
            </a:r>
          </a:p>
          <a:p>
            <a:pPr marL="0" indent="0">
              <a:buNone/>
            </a:pPr>
            <a:r>
              <a:rPr lang="en-US" sz="2400" dirty="0" smtClean="0"/>
              <a:t>Age of exposure- by 4 months maternal Ab’s at nadir</a:t>
            </a:r>
          </a:p>
          <a:p>
            <a:pPr marL="0" indent="0">
              <a:buNone/>
            </a:pPr>
            <a:r>
              <a:rPr lang="en-US" sz="2400" dirty="0" smtClean="0"/>
              <a:t>Severity of initial exposure</a:t>
            </a:r>
          </a:p>
          <a:p>
            <a:pPr marL="0" indent="0">
              <a:buNone/>
            </a:pPr>
            <a:r>
              <a:rPr lang="en-US" sz="2400" dirty="0" smtClean="0"/>
              <a:t>Possible chronic residual airway damage from virus</a:t>
            </a:r>
          </a:p>
          <a:p>
            <a:pPr marL="0" indent="0">
              <a:buNone/>
            </a:pPr>
            <a:r>
              <a:rPr lang="en-US" sz="2400" dirty="0" smtClean="0"/>
              <a:t>Genetic predisposition.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1192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09600"/>
            <a:ext cx="7772400" cy="1470025"/>
          </a:xfrm>
        </p:spPr>
        <p:txBody>
          <a:bodyPr/>
          <a:lstStyle/>
          <a:p>
            <a:r>
              <a:rPr lang="en-US" dirty="0" smtClean="0"/>
              <a:t>Droplet Transmission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1752600"/>
          </a:xfrm>
        </p:spPr>
        <p:txBody>
          <a:bodyPr/>
          <a:lstStyle/>
          <a:p>
            <a:r>
              <a:rPr lang="en-US" dirty="0" smtClean="0"/>
              <a:t>Not aerosolized</a:t>
            </a:r>
          </a:p>
          <a:p>
            <a:r>
              <a:rPr lang="en-US" dirty="0" smtClean="0"/>
              <a:t>5 micron droplets on surfaces</a:t>
            </a:r>
          </a:p>
          <a:p>
            <a:r>
              <a:rPr lang="en-US" dirty="0" smtClean="0"/>
              <a:t>Virus remains active for several hours</a:t>
            </a:r>
          </a:p>
        </p:txBody>
      </p:sp>
      <p:pic>
        <p:nvPicPr>
          <p:cNvPr id="1028" name="Picture 4" descr="C:\Users\Administrator\AppData\Local\Microsoft\Windows\Temporary Internet Files\Content.IE5\K5HPUY4C\surgeons-gloves-page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010" y="4038600"/>
            <a:ext cx="4381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7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Viral shedding duration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Patients are symptomatic  - average of 15 days</a:t>
            </a:r>
          </a:p>
          <a:p>
            <a:pPr marL="0" indent="0">
              <a:buNone/>
            </a:pPr>
            <a:r>
              <a:rPr lang="en-US" sz="2400" dirty="0" smtClean="0"/>
              <a:t>Symptoms can last 21-28 days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Average duration shedding 4-7</a:t>
            </a:r>
          </a:p>
          <a:p>
            <a:pPr marL="0" indent="0">
              <a:buNone/>
            </a:pPr>
            <a:r>
              <a:rPr lang="en-US" sz="2400" dirty="0" smtClean="0"/>
              <a:t>Range of duration 1 –  21 days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Shedding varies with</a:t>
            </a:r>
          </a:p>
          <a:p>
            <a:pPr marL="0" indent="0">
              <a:buNone/>
            </a:pPr>
            <a:r>
              <a:rPr lang="en-US" sz="2400" dirty="0" smtClean="0"/>
              <a:t>	Severity of illness</a:t>
            </a:r>
          </a:p>
          <a:p>
            <a:pPr marL="0" indent="0">
              <a:buNone/>
            </a:pPr>
            <a:r>
              <a:rPr lang="en-US" sz="2400" dirty="0" smtClean="0"/>
              <a:t>	Age </a:t>
            </a:r>
            <a:r>
              <a:rPr lang="en-US" sz="2400" dirty="0"/>
              <a:t>of patient – younger patient longer shedding period</a:t>
            </a:r>
          </a:p>
          <a:p>
            <a:pPr marL="0" indent="0">
              <a:buNone/>
            </a:pPr>
            <a:r>
              <a:rPr lang="en-US" sz="2400" dirty="0" smtClean="0"/>
              <a:t>	Primary </a:t>
            </a:r>
            <a:r>
              <a:rPr lang="en-US" sz="2400" dirty="0"/>
              <a:t>infection vs reinfection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-3124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GOAL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Resident will be able to objectively manage bronchiolitis in its varying stages of severity.</a:t>
            </a:r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400" b="1" dirty="0" smtClean="0"/>
              <a:t>Objectives:</a:t>
            </a:r>
          </a:p>
          <a:p>
            <a:pPr marL="0" indent="0">
              <a:buNone/>
            </a:pPr>
            <a:r>
              <a:rPr lang="en-US" sz="2000" dirty="0" smtClean="0"/>
              <a:t>Clinically diagnose bronchiolitis using history and symptoms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Identify children at higher risk for apnea, respiratory failure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Differentiate </a:t>
            </a:r>
            <a:r>
              <a:rPr lang="en-US" sz="2000" dirty="0"/>
              <a:t>RAD from viral </a:t>
            </a:r>
            <a:r>
              <a:rPr lang="en-US" sz="2000" dirty="0" smtClean="0"/>
              <a:t>bronchiolitis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Use a Respiratory Score to determine severity of illness and the child’s response to management in the ED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Know indications for use of Non Invasive Ventilation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b="1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3626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3489</TotalTime>
  <Words>687</Words>
  <Application>Microsoft Office PowerPoint</Application>
  <PresentationFormat>On-screen Show (4:3)</PresentationFormat>
  <Paragraphs>234</Paragraphs>
  <Slides>24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Bronchiolitis Winter is here</vt:lpstr>
      <vt:lpstr>PowerPoint Presentation</vt:lpstr>
      <vt:lpstr>PowerPoint Presentation</vt:lpstr>
      <vt:lpstr>GOAL </vt:lpstr>
      <vt:lpstr> RSV infection - Presentation</vt:lpstr>
      <vt:lpstr>Bronchiolitis</vt:lpstr>
      <vt:lpstr>Management is Supportive </vt:lpstr>
      <vt:lpstr>Viral Bronchiolitis vs RAD</vt:lpstr>
      <vt:lpstr>Respiratory Scoring as a tool for managing bronchiolitis</vt:lpstr>
      <vt:lpstr>Patient 1</vt:lpstr>
      <vt:lpstr>Patient 2</vt:lpstr>
      <vt:lpstr>Considering Albuterol </vt:lpstr>
      <vt:lpstr>Noninvasive Ventilation</vt:lpstr>
      <vt:lpstr>Noninvasive Ventilation High Flow in ED</vt:lpstr>
      <vt:lpstr>NIV Failure -Predictors</vt:lpstr>
      <vt:lpstr>Patient #3</vt:lpstr>
      <vt:lpstr>PowerPoint Presentation</vt:lpstr>
      <vt:lpstr>Febrile Infant</vt:lpstr>
      <vt:lpstr>Low risk for bacterial meningitis* Infants 29-56 days old</vt:lpstr>
      <vt:lpstr>Testing for RSV</vt:lpstr>
      <vt:lpstr>Are Bronchiolitis and Asthma associated?</vt:lpstr>
      <vt:lpstr>Droplet Transmission</vt:lpstr>
      <vt:lpstr>Viral shedding duration</vt:lpstr>
      <vt:lpstr>GOAL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Emborsky, Mary</cp:lastModifiedBy>
  <cp:revision>130</cp:revision>
  <dcterms:created xsi:type="dcterms:W3CDTF">2019-11-27T12:50:13Z</dcterms:created>
  <dcterms:modified xsi:type="dcterms:W3CDTF">2019-12-20T00:43:54Z</dcterms:modified>
</cp:coreProperties>
</file>