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1"/>
  </p:sldMasterIdLst>
  <p:notesMasterIdLst>
    <p:notesMasterId r:id="rId37"/>
  </p:notesMasterIdLst>
  <p:sldIdLst>
    <p:sldId id="256" r:id="rId2"/>
    <p:sldId id="257" r:id="rId3"/>
    <p:sldId id="258" r:id="rId4"/>
    <p:sldId id="259" r:id="rId5"/>
    <p:sldId id="260" r:id="rId6"/>
    <p:sldId id="278" r:id="rId7"/>
    <p:sldId id="289" r:id="rId8"/>
    <p:sldId id="267" r:id="rId9"/>
    <p:sldId id="276" r:id="rId10"/>
    <p:sldId id="268" r:id="rId11"/>
    <p:sldId id="290" r:id="rId12"/>
    <p:sldId id="291" r:id="rId13"/>
    <p:sldId id="292" r:id="rId14"/>
    <p:sldId id="287" r:id="rId15"/>
    <p:sldId id="286" r:id="rId16"/>
    <p:sldId id="288" r:id="rId17"/>
    <p:sldId id="279" r:id="rId18"/>
    <p:sldId id="280" r:id="rId19"/>
    <p:sldId id="281" r:id="rId20"/>
    <p:sldId id="261" r:id="rId21"/>
    <p:sldId id="269" r:id="rId22"/>
    <p:sldId id="270" r:id="rId23"/>
    <p:sldId id="262" r:id="rId24"/>
    <p:sldId id="263" r:id="rId25"/>
    <p:sldId id="264" r:id="rId26"/>
    <p:sldId id="285" r:id="rId27"/>
    <p:sldId id="265" r:id="rId28"/>
    <p:sldId id="282" r:id="rId29"/>
    <p:sldId id="272" r:id="rId30"/>
    <p:sldId id="266" r:id="rId31"/>
    <p:sldId id="273" r:id="rId32"/>
    <p:sldId id="274" r:id="rId33"/>
    <p:sldId id="275" r:id="rId34"/>
    <p:sldId id="283" r:id="rId35"/>
    <p:sldId id="29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958" autoAdjust="0"/>
  </p:normalViewPr>
  <p:slideViewPr>
    <p:cSldViewPr snapToGrid="0">
      <p:cViewPr varScale="1">
        <p:scale>
          <a:sx n="56" d="100"/>
          <a:sy n="56" d="100"/>
        </p:scale>
        <p:origin x="1032" y="40"/>
      </p:cViewPr>
      <p:guideLst>
        <p:guide orient="horz" pos="2160"/>
        <p:guide pos="3840"/>
      </p:guideLst>
    </p:cSldViewPr>
  </p:slideViewPr>
  <p:outlineViewPr>
    <p:cViewPr>
      <p:scale>
        <a:sx n="33" d="100"/>
        <a:sy n="33" d="100"/>
      </p:scale>
      <p:origin x="0" y="-106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1EB949-125D-4691-B8BD-0FF7B4CC853C}" type="datetimeFigureOut">
              <a:rPr lang="en-US" smtClean="0"/>
              <a:t>3/4/2020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9450F0-35FC-4849-BA87-61CDBE16E43B}" type="slidenum">
              <a:rPr lang="en-US" smtClean="0"/>
              <a:t>‹#›</a:t>
            </a:fld>
            <a:endParaRPr lang="en-US"/>
          </a:p>
        </p:txBody>
      </p:sp>
    </p:spTree>
    <p:extLst>
      <p:ext uri="{BB962C8B-B14F-4D97-AF65-F5344CB8AC3E}">
        <p14:creationId xmlns:p14="http://schemas.microsoft.com/office/powerpoint/2010/main" val="3911969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Potential</a:t>
            </a:r>
            <a:r>
              <a:rPr lang="en-US" baseline="0" dirty="0" smtClean="0"/>
              <a:t> SE: skin hypopigmentation and breast budding</a:t>
            </a:r>
            <a:endParaRPr lang="en-US" dirty="0" smtClean="0"/>
          </a:p>
          <a:p>
            <a:r>
              <a:rPr lang="en-US" dirty="0" smtClean="0"/>
              <a:t>Theoretical SE: vaginal</a:t>
            </a:r>
            <a:r>
              <a:rPr lang="en-US" baseline="0" dirty="0" smtClean="0"/>
              <a:t> bleeding or precocious puberty</a:t>
            </a:r>
            <a:endParaRPr lang="en-US" dirty="0" smtClean="0"/>
          </a:p>
          <a:p>
            <a:endParaRPr lang="en-US" dirty="0"/>
          </a:p>
        </p:txBody>
      </p:sp>
      <p:sp>
        <p:nvSpPr>
          <p:cNvPr id="4" name="Slide Number Placeholder 3"/>
          <p:cNvSpPr>
            <a:spLocks noGrp="1"/>
          </p:cNvSpPr>
          <p:nvPr>
            <p:ph type="sldNum" sz="quarter" idx="10"/>
          </p:nvPr>
        </p:nvSpPr>
        <p:spPr/>
        <p:txBody>
          <a:bodyPr/>
          <a:lstStyle/>
          <a:p>
            <a:fld id="{E69450F0-35FC-4849-BA87-61CDBE16E43B}" type="slidenum">
              <a:rPr lang="en-US" smtClean="0"/>
              <a:t>7</a:t>
            </a:fld>
            <a:endParaRPr lang="en-US"/>
          </a:p>
        </p:txBody>
      </p:sp>
    </p:spTree>
    <p:extLst>
      <p:ext uri="{BB962C8B-B14F-4D97-AF65-F5344CB8AC3E}">
        <p14:creationId xmlns:p14="http://schemas.microsoft.com/office/powerpoint/2010/main" val="3973733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Topical</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Glucocorticoid corticosteroid</a:t>
            </a:r>
            <a:endParaRPr lang="en-US" dirty="0" smtClean="0"/>
          </a:p>
          <a:p>
            <a:r>
              <a:rPr lang="en-US" dirty="0" smtClean="0"/>
              <a:t> usually used for </a:t>
            </a:r>
            <a:r>
              <a:rPr lang="en-US" dirty="0" err="1" smtClean="0"/>
              <a:t>soriasis</a:t>
            </a:r>
            <a:endParaRPr lang="en-US" dirty="0" smtClean="0"/>
          </a:p>
          <a:p>
            <a:endParaRPr lang="en-US" dirty="0"/>
          </a:p>
        </p:txBody>
      </p:sp>
      <p:sp>
        <p:nvSpPr>
          <p:cNvPr id="4" name="Slide Number Placeholder 3"/>
          <p:cNvSpPr>
            <a:spLocks noGrp="1"/>
          </p:cNvSpPr>
          <p:nvPr>
            <p:ph type="sldNum" sz="quarter" idx="10"/>
          </p:nvPr>
        </p:nvSpPr>
        <p:spPr/>
        <p:txBody>
          <a:bodyPr/>
          <a:lstStyle/>
          <a:p>
            <a:fld id="{E69450F0-35FC-4849-BA87-61CDBE16E43B}" type="slidenum">
              <a:rPr lang="en-US" smtClean="0"/>
              <a:t>13</a:t>
            </a:fld>
            <a:endParaRPr lang="en-US"/>
          </a:p>
        </p:txBody>
      </p:sp>
    </p:spTree>
    <p:extLst>
      <p:ext uri="{BB962C8B-B14F-4D97-AF65-F5344CB8AC3E}">
        <p14:creationId xmlns:p14="http://schemas.microsoft.com/office/powerpoint/2010/main" val="1528603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Menarche: average, 2 to 2.5 years after the onset of puberty</a:t>
            </a:r>
          </a:p>
          <a:p>
            <a:r>
              <a:rPr lang="en-US" dirty="0" smtClean="0">
                <a:effectLst/>
              </a:rPr>
              <a:t>Early maturation (defined as menarche ≤11 years)</a:t>
            </a:r>
          </a:p>
          <a:p>
            <a:r>
              <a:rPr lang="en-US" dirty="0" smtClean="0">
                <a:effectLst/>
              </a:rPr>
              <a:t>Late</a:t>
            </a:r>
            <a:r>
              <a:rPr lang="en-US" baseline="0" dirty="0" smtClean="0">
                <a:effectLst/>
              </a:rPr>
              <a:t> maturation (defined as menarche &gt;14yo)</a:t>
            </a:r>
            <a:endParaRPr lang="en-US" dirty="0"/>
          </a:p>
        </p:txBody>
      </p:sp>
      <p:sp>
        <p:nvSpPr>
          <p:cNvPr id="4" name="Slide Number Placeholder 3"/>
          <p:cNvSpPr>
            <a:spLocks noGrp="1"/>
          </p:cNvSpPr>
          <p:nvPr>
            <p:ph type="sldNum" sz="quarter" idx="10"/>
          </p:nvPr>
        </p:nvSpPr>
        <p:spPr/>
        <p:txBody>
          <a:bodyPr/>
          <a:lstStyle/>
          <a:p>
            <a:fld id="{E69450F0-35FC-4849-BA87-61CDBE16E43B}" type="slidenum">
              <a:rPr lang="en-US" smtClean="0"/>
              <a:t>14</a:t>
            </a:fld>
            <a:endParaRPr lang="en-US"/>
          </a:p>
        </p:txBody>
      </p:sp>
    </p:spTree>
    <p:extLst>
      <p:ext uri="{BB962C8B-B14F-4D97-AF65-F5344CB8AC3E}">
        <p14:creationId xmlns:p14="http://schemas.microsoft.com/office/powerpoint/2010/main" val="872831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Figure 1: Imperforate hymen with </a:t>
            </a:r>
            <a:r>
              <a:rPr lang="en-US" sz="1200" b="0" i="0" kern="1200" dirty="0" err="1" smtClean="0">
                <a:solidFill>
                  <a:schemeClr val="tx1"/>
                </a:solidFill>
                <a:effectLst/>
                <a:latin typeface="+mn-lt"/>
                <a:ea typeface="+mn-ea"/>
                <a:cs typeface="+mn-cs"/>
              </a:rPr>
              <a:t>hydrocolpos</a:t>
            </a:r>
            <a:r>
              <a:rPr lang="en-US" sz="1200" b="0" i="0" kern="1200" dirty="0" smtClean="0">
                <a:solidFill>
                  <a:schemeClr val="tx1"/>
                </a:solidFill>
                <a:effectLst/>
                <a:latin typeface="+mn-lt"/>
                <a:ea typeface="+mn-ea"/>
                <a:cs typeface="+mn-cs"/>
              </a:rPr>
              <a:t> in ten-days-old female newborn</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 (A) Abdomen is distended due to round mass, a red halo arising from pelvis reaching the level of umbilicus</a:t>
            </a:r>
          </a:p>
          <a:p>
            <a:r>
              <a:rPr lang="en-US" sz="1200" b="0" i="0" kern="1200" dirty="0" smtClean="0">
                <a:solidFill>
                  <a:schemeClr val="tx1"/>
                </a:solidFill>
                <a:effectLst/>
                <a:latin typeface="+mn-lt"/>
                <a:ea typeface="+mn-ea"/>
                <a:cs typeface="+mn-cs"/>
              </a:rPr>
              <a:t>(B) Genitalia seemed quite normal until the infant cried or the abdominal wall was pressed, when the translucent bulge appeared.  </a:t>
            </a:r>
          </a:p>
          <a:p>
            <a:endParaRPr lang="en-US" b="1" dirty="0"/>
          </a:p>
        </p:txBody>
      </p:sp>
      <p:sp>
        <p:nvSpPr>
          <p:cNvPr id="4" name="Slide Number Placeholder 3"/>
          <p:cNvSpPr>
            <a:spLocks noGrp="1"/>
          </p:cNvSpPr>
          <p:nvPr>
            <p:ph type="sldNum" sz="quarter" idx="10"/>
          </p:nvPr>
        </p:nvSpPr>
        <p:spPr/>
        <p:txBody>
          <a:bodyPr/>
          <a:lstStyle/>
          <a:p>
            <a:fld id="{E69450F0-35FC-4849-BA87-61CDBE16E43B}" type="slidenum">
              <a:rPr lang="en-US" smtClean="0"/>
              <a:t>15</a:t>
            </a:fld>
            <a:endParaRPr lang="en-US"/>
          </a:p>
        </p:txBody>
      </p:sp>
    </p:spTree>
    <p:extLst>
      <p:ext uri="{BB962C8B-B14F-4D97-AF65-F5344CB8AC3E}">
        <p14:creationId xmlns:p14="http://schemas.microsoft.com/office/powerpoint/2010/main" val="702104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Renal</a:t>
            </a:r>
            <a:r>
              <a:rPr lang="en-US" baseline="0" dirty="0" smtClean="0"/>
              <a:t> malformations --- single kidney or </a:t>
            </a:r>
            <a:r>
              <a:rPr lang="en-US" baseline="0" dirty="0" err="1" smtClean="0"/>
              <a:t>hypoplastic</a:t>
            </a:r>
            <a:r>
              <a:rPr lang="en-US" baseline="0" dirty="0" smtClean="0"/>
              <a:t> kidneys or duplicated or ectopic collecting systems</a:t>
            </a:r>
          </a:p>
          <a:p>
            <a:endParaRPr lang="en-US" dirty="0"/>
          </a:p>
        </p:txBody>
      </p:sp>
      <p:sp>
        <p:nvSpPr>
          <p:cNvPr id="4" name="Slide Number Placeholder 3"/>
          <p:cNvSpPr>
            <a:spLocks noGrp="1"/>
          </p:cNvSpPr>
          <p:nvPr>
            <p:ph type="sldNum" sz="quarter" idx="10"/>
          </p:nvPr>
        </p:nvSpPr>
        <p:spPr/>
        <p:txBody>
          <a:bodyPr/>
          <a:lstStyle/>
          <a:p>
            <a:fld id="{E69450F0-35FC-4849-BA87-61CDBE16E43B}" type="slidenum">
              <a:rPr lang="en-US" smtClean="0"/>
              <a:t>16</a:t>
            </a:fld>
            <a:endParaRPr lang="en-US"/>
          </a:p>
        </p:txBody>
      </p:sp>
    </p:spTree>
    <p:extLst>
      <p:ext uri="{BB962C8B-B14F-4D97-AF65-F5344CB8AC3E}">
        <p14:creationId xmlns:p14="http://schemas.microsoft.com/office/powerpoint/2010/main" val="3489573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•Dorsal</a:t>
            </a:r>
            <a:r>
              <a:rPr lang="en-US" baseline="0" dirty="0" smtClean="0">
                <a:effectLst/>
              </a:rPr>
              <a:t> slit: </a:t>
            </a:r>
            <a:r>
              <a:rPr lang="en-US" dirty="0" smtClean="0">
                <a:effectLst/>
              </a:rPr>
              <a:t>An incision is made along the dorsal skin longitudinally for a length of 1 to 2 cm over the constriction. This will allow edema to flow past the constricting ring and decrease glans edema so that the foreskin can be returned to its normal position. Following reduction, sutures are placed transversely and perpendicular to the longitudinal incision with 4-0 rapidly absorbing suture (</a:t>
            </a:r>
            <a:r>
              <a:rPr lang="en-US" dirty="0" err="1" smtClean="0">
                <a:effectLst/>
              </a:rPr>
              <a:t>eg</a:t>
            </a:r>
            <a:r>
              <a:rPr lang="en-US" dirty="0" smtClean="0">
                <a:effectLst/>
              </a:rPr>
              <a:t>, 4-0 chromic or similar suture)</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 1) Incision of constricting band along longitudinal axis of penis, 2) Reduction of </a:t>
            </a:r>
            <a:r>
              <a:rPr lang="en-US" sz="1200" b="0" i="0" kern="1200" dirty="0" err="1" smtClean="0">
                <a:solidFill>
                  <a:schemeClr val="tx1"/>
                </a:solidFill>
                <a:effectLst/>
                <a:latin typeface="+mn-lt"/>
                <a:ea typeface="+mn-ea"/>
                <a:cs typeface="+mn-cs"/>
              </a:rPr>
              <a:t>paraphimosis</a:t>
            </a:r>
            <a:r>
              <a:rPr lang="en-US" sz="1200" b="0" i="0" kern="1200" dirty="0" smtClean="0">
                <a:solidFill>
                  <a:schemeClr val="tx1"/>
                </a:solidFill>
                <a:effectLst/>
                <a:latin typeface="+mn-lt"/>
                <a:ea typeface="+mn-ea"/>
                <a:cs typeface="+mn-cs"/>
              </a:rPr>
              <a:t> and suture placement along transverse axis of penis, 3) Reduced </a:t>
            </a:r>
            <a:r>
              <a:rPr lang="en-US" sz="1200" b="0" i="0" kern="1200" dirty="0" err="1" smtClean="0">
                <a:solidFill>
                  <a:schemeClr val="tx1"/>
                </a:solidFill>
                <a:effectLst/>
                <a:latin typeface="+mn-lt"/>
                <a:ea typeface="+mn-ea"/>
                <a:cs typeface="+mn-cs"/>
              </a:rPr>
              <a:t>paraphimosis</a:t>
            </a:r>
            <a:r>
              <a:rPr lang="en-US" sz="1200" b="0" i="0" kern="1200" dirty="0" smtClean="0">
                <a:solidFill>
                  <a:schemeClr val="tx1"/>
                </a:solidFill>
                <a:effectLst/>
                <a:latin typeface="+mn-lt"/>
                <a:ea typeface="+mn-ea"/>
                <a:cs typeface="+mn-cs"/>
              </a:rPr>
              <a:t> with closed incision.</a:t>
            </a:r>
            <a:r>
              <a:rPr lang="en-US" dirty="0" smtClean="0"/>
              <a:t/>
            </a:r>
            <a:br>
              <a:rPr lang="en-US" dirty="0" smtClean="0"/>
            </a:br>
            <a:r>
              <a:rPr lang="en-US" sz="1200" b="0" i="0" kern="1200" dirty="0" smtClean="0">
                <a:solidFill>
                  <a:schemeClr val="tx1"/>
                </a:solidFill>
                <a:effectLst/>
                <a:latin typeface="+mn-lt"/>
                <a:ea typeface="+mn-ea"/>
                <a:cs typeface="+mn-cs"/>
              </a:rPr>
              <a:t>B: 1) Incision of constricting band of </a:t>
            </a:r>
            <a:r>
              <a:rPr lang="en-US" sz="1200" b="0" i="0" kern="1200" dirty="0" err="1" smtClean="0">
                <a:solidFill>
                  <a:schemeClr val="tx1"/>
                </a:solidFill>
                <a:effectLst/>
                <a:latin typeface="+mn-lt"/>
                <a:ea typeface="+mn-ea"/>
                <a:cs typeface="+mn-cs"/>
              </a:rPr>
              <a:t>paraphimosis</a:t>
            </a:r>
            <a:r>
              <a:rPr lang="en-US" sz="1200" b="0" i="0" kern="1200" dirty="0" smtClean="0">
                <a:solidFill>
                  <a:schemeClr val="tx1"/>
                </a:solidFill>
                <a:effectLst/>
                <a:latin typeface="+mn-lt"/>
                <a:ea typeface="+mn-ea"/>
                <a:cs typeface="+mn-cs"/>
              </a:rPr>
              <a:t> (also appropriate for </a:t>
            </a:r>
            <a:r>
              <a:rPr lang="en-US" sz="1200" b="0" i="0" kern="1200" dirty="0" err="1" smtClean="0">
                <a:solidFill>
                  <a:schemeClr val="tx1"/>
                </a:solidFill>
                <a:effectLst/>
                <a:latin typeface="+mn-lt"/>
                <a:ea typeface="+mn-ea"/>
                <a:cs typeface="+mn-cs"/>
              </a:rPr>
              <a:t>balanoposthitis</a:t>
            </a:r>
            <a:r>
              <a:rPr lang="en-US" sz="1200" b="0" i="0" kern="1200" dirty="0" smtClean="0">
                <a:solidFill>
                  <a:schemeClr val="tx1"/>
                </a:solidFill>
                <a:effectLst/>
                <a:latin typeface="+mn-lt"/>
                <a:ea typeface="+mn-ea"/>
                <a:cs typeface="+mn-cs"/>
              </a:rPr>
              <a:t> with urinary obstruction), 2) Reduction of foreskin followed by suturing of incision, 3) Reduced </a:t>
            </a:r>
            <a:r>
              <a:rPr lang="en-US" sz="1200" b="0" i="0" kern="1200" dirty="0" err="1" smtClean="0">
                <a:solidFill>
                  <a:schemeClr val="tx1"/>
                </a:solidFill>
                <a:effectLst/>
                <a:latin typeface="+mn-lt"/>
                <a:ea typeface="+mn-ea"/>
                <a:cs typeface="+mn-cs"/>
              </a:rPr>
              <a:t>paraphimosis</a:t>
            </a:r>
            <a:r>
              <a:rPr lang="en-US" sz="1200" b="0" i="0" kern="1200" dirty="0" smtClean="0">
                <a:solidFill>
                  <a:schemeClr val="tx1"/>
                </a:solidFill>
                <a:effectLst/>
                <a:latin typeface="+mn-lt"/>
                <a:ea typeface="+mn-ea"/>
                <a:cs typeface="+mn-cs"/>
              </a:rPr>
              <a:t> with closed incision.</a:t>
            </a:r>
            <a:endParaRPr lang="en-US" dirty="0"/>
          </a:p>
        </p:txBody>
      </p:sp>
      <p:sp>
        <p:nvSpPr>
          <p:cNvPr id="4" name="Slide Number Placeholder 3"/>
          <p:cNvSpPr>
            <a:spLocks noGrp="1"/>
          </p:cNvSpPr>
          <p:nvPr>
            <p:ph type="sldNum" sz="quarter" idx="10"/>
          </p:nvPr>
        </p:nvSpPr>
        <p:spPr/>
        <p:txBody>
          <a:bodyPr/>
          <a:lstStyle/>
          <a:p>
            <a:fld id="{E69450F0-35FC-4849-BA87-61CDBE16E43B}" type="slidenum">
              <a:rPr lang="en-US" smtClean="0"/>
              <a:t>22</a:t>
            </a:fld>
            <a:endParaRPr lang="en-US"/>
          </a:p>
        </p:txBody>
      </p:sp>
    </p:spTree>
    <p:extLst>
      <p:ext uri="{BB962C8B-B14F-4D97-AF65-F5344CB8AC3E}">
        <p14:creationId xmlns:p14="http://schemas.microsoft.com/office/powerpoint/2010/main" val="266934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460587" y="2942602"/>
            <a:ext cx="9530575"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096869" y="2944634"/>
            <a:ext cx="1587131"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0283619" y="3136658"/>
            <a:ext cx="1213632"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93978" y="3055622"/>
            <a:ext cx="9263793"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10382435" y="4625268"/>
            <a:ext cx="1016000" cy="457200"/>
          </a:xfrm>
        </p:spPr>
        <p:txBody>
          <a:bodyPr/>
          <a:lstStyle>
            <a:lvl1pPr algn="ctr">
              <a:defRPr sz="2800">
                <a:solidFill>
                  <a:schemeClr val="accent1">
                    <a:lumMod val="50000"/>
                  </a:schemeClr>
                </a:solidFill>
              </a:defRPr>
            </a:lvl1pPr>
          </a:lstStyle>
          <a:p>
            <a:fld id="{66B5FAE7-B719-40D6-B553-8D085237AAB6}" type="slidenum">
              <a:rPr lang="en-US" smtClean="0"/>
              <a:t>‹#›</a:t>
            </a:fld>
            <a:endParaRPr lang="en-US" dirty="0"/>
          </a:p>
        </p:txBody>
      </p:sp>
      <p:sp>
        <p:nvSpPr>
          <p:cNvPr id="11" name="Rectangle 10"/>
          <p:cNvSpPr/>
          <p:nvPr/>
        </p:nvSpPr>
        <p:spPr>
          <a:xfrm>
            <a:off x="722429" y="4559277"/>
            <a:ext cx="9006888"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18628" y="3139440"/>
            <a:ext cx="9014491"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857073" y="4648200"/>
            <a:ext cx="87376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806273" y="3227034"/>
            <a:ext cx="88392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B5FAE7-B719-40D6-B553-8D085237AAB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148936" y="228600"/>
            <a:ext cx="247904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9273634" y="351410"/>
            <a:ext cx="2229647"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9398103" y="395428"/>
            <a:ext cx="1980708"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381000"/>
            <a:ext cx="82296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B5FAE7-B719-40D6-B553-8D085237AAB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B5FAE7-B719-40D6-B553-8D085237AAB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13" name="Rectangle 12"/>
          <p:cNvSpPr/>
          <p:nvPr/>
        </p:nvSpPr>
        <p:spPr>
          <a:xfrm>
            <a:off x="602635" y="2946400"/>
            <a:ext cx="11020213"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56875" y="3048000"/>
            <a:ext cx="10711733"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B5FAE7-B719-40D6-B553-8D085237AAB6}" type="slidenum">
              <a:rPr lang="en-US" smtClean="0"/>
              <a:t>‹#›</a:t>
            </a:fld>
            <a:endParaRPr lang="en-US" dirty="0"/>
          </a:p>
        </p:txBody>
      </p:sp>
      <p:sp>
        <p:nvSpPr>
          <p:cNvPr id="2" name="Title 1"/>
          <p:cNvSpPr>
            <a:spLocks noGrp="1"/>
          </p:cNvSpPr>
          <p:nvPr>
            <p:ph type="title"/>
          </p:nvPr>
        </p:nvSpPr>
        <p:spPr>
          <a:xfrm>
            <a:off x="981941" y="3200400"/>
            <a:ext cx="102616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900661" y="4541521"/>
            <a:ext cx="1042416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981941" y="4607511"/>
            <a:ext cx="102616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901010" y="3124200"/>
            <a:ext cx="10423465"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68171" y="408373"/>
            <a:ext cx="11014229"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68171" y="1719071"/>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719071"/>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6B5FAE7-B719-40D6-B553-8D085237AAB6}"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68171" y="408373"/>
            <a:ext cx="11014229"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68171" y="1722438"/>
            <a:ext cx="5386917"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68171" y="2438400"/>
            <a:ext cx="5386917"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368" y="1722438"/>
            <a:ext cx="5389033"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438400"/>
            <a:ext cx="5389033"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6B5FAE7-B719-40D6-B553-8D085237AAB6}"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6B5FAE7-B719-40D6-B553-8D085237AAB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6B5FAE7-B719-40D6-B553-8D085237AAB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81600" y="685800"/>
            <a:ext cx="6096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6B5FAE7-B719-40D6-B553-8D085237AAB6}" type="slidenum">
              <a:rPr lang="en-US" smtClean="0"/>
              <a:t>‹#›</a:t>
            </a:fld>
            <a:endParaRPr lang="en-US" dirty="0"/>
          </a:p>
        </p:txBody>
      </p:sp>
      <p:sp>
        <p:nvSpPr>
          <p:cNvPr id="8" name="Rectangle 7"/>
          <p:cNvSpPr/>
          <p:nvPr/>
        </p:nvSpPr>
        <p:spPr>
          <a:xfrm>
            <a:off x="746712" y="1505712"/>
            <a:ext cx="3622088"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2254" y="1642472"/>
            <a:ext cx="331100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025334" y="2971800"/>
            <a:ext cx="306484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1025334" y="1734312"/>
            <a:ext cx="3064845"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14400" y="621437"/>
            <a:ext cx="103632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8683EF7C-6ABC-4290-A73D-DEBCE2F90308}" type="datetimeFigureOut">
              <a:rPr lang="en-US" smtClean="0"/>
              <a:t>3/4/2020</a:t>
            </a:fld>
            <a:endParaRPr lang="en-US" dirty="0"/>
          </a:p>
        </p:txBody>
      </p:sp>
      <p:sp>
        <p:nvSpPr>
          <p:cNvPr id="7" name="Slide Number Placeholder 6"/>
          <p:cNvSpPr>
            <a:spLocks noGrp="1"/>
          </p:cNvSpPr>
          <p:nvPr>
            <p:ph type="sldNum" sz="quarter" idx="12"/>
          </p:nvPr>
        </p:nvSpPr>
        <p:spPr/>
        <p:txBody>
          <a:bodyPr/>
          <a:lstStyle/>
          <a:p>
            <a:fld id="{66B5FAE7-B719-40D6-B553-8D085237AAB6}" type="slidenum">
              <a:rPr lang="en-US" smtClean="0"/>
              <a:t>‹#›</a:t>
            </a:fld>
            <a:endParaRPr lang="en-US" dirty="0"/>
          </a:p>
        </p:txBody>
      </p:sp>
      <p:sp>
        <p:nvSpPr>
          <p:cNvPr id="10" name="Rectangle 9"/>
          <p:cNvSpPr/>
          <p:nvPr/>
        </p:nvSpPr>
        <p:spPr>
          <a:xfrm>
            <a:off x="914400" y="4953000"/>
            <a:ext cx="103632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16000" y="5029200"/>
            <a:ext cx="10134353"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219200" y="5638800"/>
            <a:ext cx="9771352"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07452" y="5074920"/>
            <a:ext cx="10594848"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275052" y="5656557"/>
            <a:ext cx="9659648"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1219200" y="5105401"/>
            <a:ext cx="9771352"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609600" y="1752601"/>
            <a:ext cx="109728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fld id="{8683EF7C-6ABC-4290-A73D-DEBCE2F90308}" type="datetimeFigureOut">
              <a:rPr lang="en-US" smtClean="0"/>
              <a:t>3/4/2020</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66B5FAE7-B719-40D6-B553-8D085237AAB6}" type="slidenum">
              <a:rPr lang="en-US" smtClean="0"/>
              <a:t>‹#›</a:t>
            </a:fld>
            <a:endParaRPr lang="en-US" dirty="0"/>
          </a:p>
        </p:txBody>
      </p:sp>
      <p:sp>
        <p:nvSpPr>
          <p:cNvPr id="9" name="Rectangle 8"/>
          <p:cNvSpPr/>
          <p:nvPr/>
        </p:nvSpPr>
        <p:spPr>
          <a:xfrm>
            <a:off x="365760" y="278166"/>
            <a:ext cx="1146048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497151" y="372862"/>
            <a:ext cx="11174027"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68171" y="408373"/>
            <a:ext cx="11014229"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76984" y="4560277"/>
            <a:ext cx="7942153" cy="1078523"/>
          </a:xfrm>
        </p:spPr>
        <p:txBody>
          <a:bodyPr>
            <a:noAutofit/>
          </a:bodyPr>
          <a:lstStyle/>
          <a:p>
            <a:r>
              <a:rPr lang="en-US" sz="1200" b="1" dirty="0" err="1" smtClean="0"/>
              <a:t>Kunal</a:t>
            </a:r>
            <a:r>
              <a:rPr lang="en-US" sz="1200" b="1" dirty="0" smtClean="0"/>
              <a:t> Chadha, MD</a:t>
            </a:r>
          </a:p>
          <a:p>
            <a:r>
              <a:rPr lang="en-US" sz="1200" b="1" dirty="0" smtClean="0"/>
              <a:t>Pediatric Emergency Medicine</a:t>
            </a:r>
          </a:p>
          <a:p>
            <a:r>
              <a:rPr lang="en-US" sz="1200" b="1" dirty="0" smtClean="0"/>
              <a:t>February 12, 2020</a:t>
            </a:r>
            <a:endParaRPr lang="en-US" sz="1200" b="1" dirty="0"/>
          </a:p>
        </p:txBody>
      </p:sp>
      <p:sp>
        <p:nvSpPr>
          <p:cNvPr id="2" name="Title 1"/>
          <p:cNvSpPr>
            <a:spLocks noGrp="1"/>
          </p:cNvSpPr>
          <p:nvPr>
            <p:ph type="ctrTitle"/>
          </p:nvPr>
        </p:nvSpPr>
        <p:spPr>
          <a:xfrm>
            <a:off x="814986" y="1230923"/>
            <a:ext cx="8825658" cy="3329581"/>
          </a:xfrm>
        </p:spPr>
        <p:txBody>
          <a:bodyPr/>
          <a:lstStyle/>
          <a:p>
            <a:r>
              <a:rPr lang="en-US" dirty="0" smtClean="0"/>
              <a:t>Genitourinary Problems and Emergencies</a:t>
            </a:r>
            <a:endParaRPr lang="en-US" dirty="0"/>
          </a:p>
        </p:txBody>
      </p:sp>
    </p:spTree>
    <p:extLst>
      <p:ext uri="{BB962C8B-B14F-4D97-AF65-F5344CB8AC3E}">
        <p14:creationId xmlns:p14="http://schemas.microsoft.com/office/powerpoint/2010/main" val="3364157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Urethral Prolapse</a:t>
            </a:r>
            <a:endParaRPr lang="en-US" dirty="0"/>
          </a:p>
        </p:txBody>
      </p:sp>
      <p:sp>
        <p:nvSpPr>
          <p:cNvPr id="3" name="Content Placeholder 2"/>
          <p:cNvSpPr>
            <a:spLocks noGrp="1"/>
          </p:cNvSpPr>
          <p:nvPr>
            <p:ph idx="1"/>
          </p:nvPr>
        </p:nvSpPr>
        <p:spPr>
          <a:xfrm>
            <a:off x="487362" y="1659218"/>
            <a:ext cx="11317776" cy="4600905"/>
          </a:xfrm>
        </p:spPr>
        <p:txBody>
          <a:bodyPr>
            <a:normAutofit/>
          </a:bodyPr>
          <a:lstStyle/>
          <a:p>
            <a:r>
              <a:rPr lang="en-US" dirty="0" smtClean="0"/>
              <a:t>Treatment: </a:t>
            </a:r>
          </a:p>
          <a:p>
            <a:pPr lvl="1"/>
            <a:r>
              <a:rPr lang="en-US" sz="1600" dirty="0"/>
              <a:t>Warm moist compresses or </a:t>
            </a:r>
            <a:r>
              <a:rPr lang="en-US" sz="1600" dirty="0" err="1"/>
              <a:t>Sitz</a:t>
            </a:r>
            <a:r>
              <a:rPr lang="en-US" sz="1600" dirty="0"/>
              <a:t> baths + 2 week course of topical estrogen cream</a:t>
            </a:r>
          </a:p>
          <a:p>
            <a:pPr lvl="2"/>
            <a:r>
              <a:rPr lang="en-US" sz="1400" dirty="0"/>
              <a:t>If addressed in timely manner, minimal risk for thrombosis or necrosis</a:t>
            </a:r>
          </a:p>
          <a:p>
            <a:pPr lvl="1"/>
            <a:r>
              <a:rPr lang="en-US" sz="1700" dirty="0"/>
              <a:t>O</a:t>
            </a:r>
            <a:r>
              <a:rPr lang="en-US" sz="1700" dirty="0" smtClean="0"/>
              <a:t>ral </a:t>
            </a:r>
            <a:r>
              <a:rPr lang="en-US" sz="1700" dirty="0"/>
              <a:t>analgesics (with or without topical </a:t>
            </a:r>
            <a:r>
              <a:rPr lang="en-US" sz="1700" dirty="0" smtClean="0"/>
              <a:t>anesthetics)</a:t>
            </a:r>
          </a:p>
          <a:p>
            <a:pPr lvl="1"/>
            <a:r>
              <a:rPr lang="en-US" sz="1700" dirty="0"/>
              <a:t>T</a:t>
            </a:r>
            <a:r>
              <a:rPr lang="en-US" sz="1700" dirty="0" smtClean="0"/>
              <a:t>opical steroids</a:t>
            </a:r>
          </a:p>
          <a:p>
            <a:pPr lvl="1"/>
            <a:r>
              <a:rPr lang="en-US" sz="1700" dirty="0"/>
              <a:t>E</a:t>
            </a:r>
            <a:r>
              <a:rPr lang="en-US" sz="1700" dirty="0" smtClean="0"/>
              <a:t>strogen </a:t>
            </a:r>
            <a:r>
              <a:rPr lang="en-US" sz="1700" dirty="0"/>
              <a:t>cream </a:t>
            </a:r>
            <a:r>
              <a:rPr lang="en-US" sz="1700" dirty="0" smtClean="0"/>
              <a:t>applications</a:t>
            </a:r>
          </a:p>
          <a:p>
            <a:pPr lvl="2"/>
            <a:r>
              <a:rPr lang="en-US" sz="1500" dirty="0" smtClean="0"/>
              <a:t>BID x </a:t>
            </a:r>
            <a:r>
              <a:rPr lang="en-US" sz="1500" dirty="0"/>
              <a:t>2 weeks and may be repeated </a:t>
            </a:r>
            <a:r>
              <a:rPr lang="en-US" sz="1500" dirty="0" smtClean="0"/>
              <a:t>if there is persistence </a:t>
            </a:r>
            <a:r>
              <a:rPr lang="en-US" sz="1500" dirty="0"/>
              <a:t>of </a:t>
            </a:r>
            <a:r>
              <a:rPr lang="en-US" sz="1500" dirty="0" smtClean="0"/>
              <a:t>symptoms</a:t>
            </a:r>
          </a:p>
          <a:p>
            <a:pPr lvl="1"/>
            <a:r>
              <a:rPr lang="en-US" sz="1700" dirty="0" err="1" smtClean="0"/>
              <a:t>Sitz</a:t>
            </a:r>
            <a:r>
              <a:rPr lang="en-US" sz="1700" dirty="0" smtClean="0"/>
              <a:t> baths</a:t>
            </a:r>
          </a:p>
          <a:p>
            <a:pPr lvl="1"/>
            <a:r>
              <a:rPr lang="en-US" sz="1700" dirty="0" smtClean="0"/>
              <a:t>Stool </a:t>
            </a:r>
            <a:r>
              <a:rPr lang="en-US" sz="1700" dirty="0"/>
              <a:t>softeners are helpful for associated </a:t>
            </a:r>
            <a:r>
              <a:rPr lang="en-US" sz="1700" dirty="0" smtClean="0"/>
              <a:t>constipation</a:t>
            </a:r>
          </a:p>
          <a:p>
            <a:pPr lvl="1"/>
            <a:r>
              <a:rPr lang="en-US" sz="1700" dirty="0" smtClean="0"/>
              <a:t>Recurrence </a:t>
            </a:r>
            <a:r>
              <a:rPr lang="en-US" sz="1700" dirty="0"/>
              <a:t>is common; therefore, surgery may be indicated in cases of repeated recurrence or in cases with necrotic appearance of urethra on clinical </a:t>
            </a:r>
            <a:r>
              <a:rPr lang="en-US" sz="1700" dirty="0" smtClean="0"/>
              <a:t>examination</a:t>
            </a:r>
            <a:endParaRPr lang="en-US" sz="1700" dirty="0"/>
          </a:p>
          <a:p>
            <a:endParaRPr lang="en-US" sz="1700" dirty="0"/>
          </a:p>
        </p:txBody>
      </p:sp>
    </p:spTree>
    <p:extLst>
      <p:ext uri="{BB962C8B-B14F-4D97-AF65-F5344CB8AC3E}">
        <p14:creationId xmlns:p14="http://schemas.microsoft.com/office/powerpoint/2010/main" val="2742513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Lichen </a:t>
            </a:r>
            <a:r>
              <a:rPr lang="en-US" dirty="0" smtClean="0"/>
              <a:t>Sclerosis</a:t>
            </a:r>
            <a:endParaRPr lang="en-US" dirty="0"/>
          </a:p>
        </p:txBody>
      </p:sp>
      <p:sp>
        <p:nvSpPr>
          <p:cNvPr id="3" name="Content Placeholder 2"/>
          <p:cNvSpPr>
            <a:spLocks noGrp="1"/>
          </p:cNvSpPr>
          <p:nvPr>
            <p:ph idx="1"/>
          </p:nvPr>
        </p:nvSpPr>
        <p:spPr/>
        <p:txBody>
          <a:bodyPr/>
          <a:lstStyle/>
          <a:p>
            <a:r>
              <a:rPr lang="en-US" dirty="0"/>
              <a:t>Uncommon, chronic idiopathic skin disorder of </a:t>
            </a:r>
            <a:r>
              <a:rPr lang="en-US" dirty="0" smtClean="0"/>
              <a:t>vulva</a:t>
            </a:r>
          </a:p>
          <a:p>
            <a:endParaRPr lang="en-US" dirty="0"/>
          </a:p>
          <a:p>
            <a:r>
              <a:rPr lang="en-US" dirty="0"/>
              <a:t>Flat-topped white papules coalesce to form atrophic </a:t>
            </a:r>
            <a:r>
              <a:rPr lang="en-US" dirty="0" smtClean="0"/>
              <a:t>plaques</a:t>
            </a:r>
          </a:p>
          <a:p>
            <a:endParaRPr lang="en-US" dirty="0"/>
          </a:p>
          <a:p>
            <a:r>
              <a:rPr lang="en-US" dirty="0"/>
              <a:t>Involve vulvar and perianal skin in an hourglass </a:t>
            </a:r>
            <a:r>
              <a:rPr lang="en-US" dirty="0" smtClean="0"/>
              <a:t>pattern</a:t>
            </a:r>
          </a:p>
          <a:p>
            <a:endParaRPr lang="en-US" dirty="0"/>
          </a:p>
          <a:p>
            <a:r>
              <a:rPr lang="en-US" dirty="0"/>
              <a:t>May be mistaken for abuse</a:t>
            </a:r>
          </a:p>
          <a:p>
            <a:pPr lvl="1"/>
            <a:r>
              <a:rPr lang="en-US" dirty="0"/>
              <a:t>Commonly may be associated with ecchymosis, fissures and </a:t>
            </a:r>
            <a:r>
              <a:rPr lang="en-US" dirty="0" err="1"/>
              <a:t>telangiectasias</a:t>
            </a:r>
            <a:endParaRPr lang="en-US" dirty="0"/>
          </a:p>
          <a:p>
            <a:endParaRPr lang="en-US" dirty="0"/>
          </a:p>
        </p:txBody>
      </p:sp>
      <p:sp>
        <p:nvSpPr>
          <p:cNvPr id="4" name="Title 1"/>
          <p:cNvSpPr txBox="1">
            <a:spLocks/>
          </p:cNvSpPr>
          <p:nvPr/>
        </p:nvSpPr>
        <p:spPr>
          <a:xfrm>
            <a:off x="1154954" y="973669"/>
            <a:ext cx="8825659" cy="70696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p>
          <a:p>
            <a:endParaRPr lang="en-US" dirty="0"/>
          </a:p>
        </p:txBody>
      </p:sp>
      <p:sp>
        <p:nvSpPr>
          <p:cNvPr id="5" name="Content Placeholder 2"/>
          <p:cNvSpPr txBox="1">
            <a:spLocks/>
          </p:cNvSpPr>
          <p:nvPr/>
        </p:nvSpPr>
        <p:spPr>
          <a:xfrm>
            <a:off x="1154954" y="2603500"/>
            <a:ext cx="8825659" cy="34163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endParaRPr lang="en-US" dirty="0" smtClean="0">
              <a:latin typeface="Cantury gothic"/>
            </a:endParaRPr>
          </a:p>
        </p:txBody>
      </p:sp>
    </p:spTree>
    <p:extLst>
      <p:ext uri="{BB962C8B-B14F-4D97-AF65-F5344CB8AC3E}">
        <p14:creationId xmlns:p14="http://schemas.microsoft.com/office/powerpoint/2010/main" val="579550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Lichen Sclerosis</a:t>
            </a:r>
          </a:p>
        </p:txBody>
      </p:sp>
      <p:sp>
        <p:nvSpPr>
          <p:cNvPr id="3" name="Content Placeholder 2"/>
          <p:cNvSpPr>
            <a:spLocks noGrp="1"/>
          </p:cNvSpPr>
          <p:nvPr>
            <p:ph idx="1"/>
          </p:nvPr>
        </p:nvSpPr>
        <p:spPr/>
        <p:txBody>
          <a:bodyPr/>
          <a:lstStyle/>
          <a:p>
            <a:endParaRPr lang="en-US"/>
          </a:p>
        </p:txBody>
      </p:sp>
      <p:sp>
        <p:nvSpPr>
          <p:cNvPr id="4" name="Title 1"/>
          <p:cNvSpPr txBox="1">
            <a:spLocks/>
          </p:cNvSpPr>
          <p:nvPr/>
        </p:nvSpPr>
        <p:spPr>
          <a:xfrm>
            <a:off x="1154954" y="973669"/>
            <a:ext cx="8825659" cy="70696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p>
        </p:txBody>
      </p:sp>
      <p:pic>
        <p:nvPicPr>
          <p:cNvPr id="5" name="Picture 2" descr="https://www.learningmedical.co/wp-content/uploads/2017/07/12-12-800x4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3433" y="1615978"/>
            <a:ext cx="9406608" cy="4891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3016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Lichen Sclerosis</a:t>
            </a:r>
          </a:p>
        </p:txBody>
      </p:sp>
      <p:sp>
        <p:nvSpPr>
          <p:cNvPr id="3" name="Content Placeholder 2"/>
          <p:cNvSpPr>
            <a:spLocks noGrp="1"/>
          </p:cNvSpPr>
          <p:nvPr>
            <p:ph idx="1"/>
          </p:nvPr>
        </p:nvSpPr>
        <p:spPr/>
        <p:txBody>
          <a:bodyPr/>
          <a:lstStyle/>
          <a:p>
            <a:r>
              <a:rPr lang="en-US" dirty="0"/>
              <a:t>Treatment:</a:t>
            </a:r>
          </a:p>
          <a:p>
            <a:pPr lvl="1" fontAlgn="base"/>
            <a:r>
              <a:rPr lang="en-US" dirty="0"/>
              <a:t>Application of </a:t>
            </a:r>
            <a:r>
              <a:rPr lang="en-US" dirty="0" err="1"/>
              <a:t>clobetasol</a:t>
            </a:r>
            <a:r>
              <a:rPr lang="en-US" dirty="0"/>
              <a:t> propionate, 0.05% topically, BID for up to 2 weeks</a:t>
            </a:r>
          </a:p>
          <a:p>
            <a:pPr lvl="2" fontAlgn="base"/>
            <a:r>
              <a:rPr lang="en-US" dirty="0"/>
              <a:t>Assess at 2 weeks, usually treat 6-12 </a:t>
            </a:r>
            <a:r>
              <a:rPr lang="en-US" dirty="0" smtClean="0"/>
              <a:t>weeks</a:t>
            </a:r>
          </a:p>
          <a:p>
            <a:pPr lvl="2" fontAlgn="base"/>
            <a:endParaRPr lang="en-US" dirty="0"/>
          </a:p>
          <a:p>
            <a:pPr lvl="1" fontAlgn="base"/>
            <a:r>
              <a:rPr lang="en-US" dirty="0"/>
              <a:t>Lubricants (e.g., urea [</a:t>
            </a:r>
            <a:r>
              <a:rPr lang="en-US" dirty="0" err="1"/>
              <a:t>Nutraplus</a:t>
            </a:r>
            <a:r>
              <a:rPr lang="en-US" dirty="0"/>
              <a:t>] cream) are useful to soothe dry </a:t>
            </a:r>
            <a:r>
              <a:rPr lang="en-US" dirty="0" smtClean="0"/>
              <a:t>tissues</a:t>
            </a:r>
          </a:p>
          <a:p>
            <a:pPr lvl="1" fontAlgn="base"/>
            <a:endParaRPr lang="en-US" dirty="0"/>
          </a:p>
          <a:p>
            <a:pPr lvl="1" fontAlgn="base"/>
            <a:r>
              <a:rPr lang="en-US" dirty="0"/>
              <a:t>Hydroxyzine, 25 mg, at bedtime is effective in decreasing nocturnal </a:t>
            </a:r>
            <a:r>
              <a:rPr lang="en-US" dirty="0" smtClean="0"/>
              <a:t>itching</a:t>
            </a:r>
          </a:p>
          <a:p>
            <a:pPr lvl="1" fontAlgn="base"/>
            <a:endParaRPr lang="en-US" dirty="0"/>
          </a:p>
          <a:p>
            <a:pPr lvl="1" fontAlgn="base"/>
            <a:r>
              <a:rPr lang="en-US" dirty="0" err="1"/>
              <a:t>Intralesional</a:t>
            </a:r>
            <a:r>
              <a:rPr lang="en-US" dirty="0"/>
              <a:t> steroids, </a:t>
            </a:r>
            <a:r>
              <a:rPr lang="en-US" dirty="0" err="1"/>
              <a:t>etretinate</a:t>
            </a:r>
            <a:r>
              <a:rPr lang="en-US" dirty="0"/>
              <a:t>, and surgical management are usually reserved for refractory cases.</a:t>
            </a:r>
          </a:p>
          <a:p>
            <a:endParaRPr lang="en-US" dirty="0"/>
          </a:p>
        </p:txBody>
      </p:sp>
      <p:sp>
        <p:nvSpPr>
          <p:cNvPr id="4" name="Title 1"/>
          <p:cNvSpPr txBox="1">
            <a:spLocks/>
          </p:cNvSpPr>
          <p:nvPr/>
        </p:nvSpPr>
        <p:spPr>
          <a:xfrm>
            <a:off x="1154954" y="973669"/>
            <a:ext cx="8825659" cy="70696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p>
        </p:txBody>
      </p:sp>
      <p:sp>
        <p:nvSpPr>
          <p:cNvPr id="5" name="Content Placeholder 2"/>
          <p:cNvSpPr txBox="1">
            <a:spLocks/>
          </p:cNvSpPr>
          <p:nvPr/>
        </p:nvSpPr>
        <p:spPr>
          <a:xfrm>
            <a:off x="1154954" y="2603499"/>
            <a:ext cx="9891987" cy="372315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marL="457200" lvl="1" indent="0">
              <a:buFont typeface="Wingdings 3" charset="2"/>
              <a:buNone/>
            </a:pPr>
            <a:endParaRPr lang="en-US" dirty="0"/>
          </a:p>
        </p:txBody>
      </p:sp>
    </p:spTree>
    <p:extLst>
      <p:ext uri="{BB962C8B-B14F-4D97-AF65-F5344CB8AC3E}">
        <p14:creationId xmlns:p14="http://schemas.microsoft.com/office/powerpoint/2010/main" val="26230484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Congenital Vaginal Obstruction</a:t>
            </a:r>
            <a:endParaRPr lang="en-US" dirty="0"/>
          </a:p>
        </p:txBody>
      </p:sp>
      <p:sp>
        <p:nvSpPr>
          <p:cNvPr id="3" name="Content Placeholder 2"/>
          <p:cNvSpPr>
            <a:spLocks noGrp="1"/>
          </p:cNvSpPr>
          <p:nvPr>
            <p:ph idx="1"/>
          </p:nvPr>
        </p:nvSpPr>
        <p:spPr>
          <a:xfrm>
            <a:off x="609600" y="1752601"/>
            <a:ext cx="10972800" cy="4835768"/>
          </a:xfrm>
        </p:spPr>
        <p:txBody>
          <a:bodyPr>
            <a:normAutofit fontScale="92500" lnSpcReduction="20000"/>
          </a:bodyPr>
          <a:lstStyle/>
          <a:p>
            <a:r>
              <a:rPr lang="en-US" dirty="0"/>
              <a:t>Consider with acute urinary retention</a:t>
            </a:r>
          </a:p>
          <a:p>
            <a:r>
              <a:rPr lang="en-US" dirty="0" smtClean="0"/>
              <a:t>Most </a:t>
            </a:r>
            <a:r>
              <a:rPr lang="en-US" dirty="0"/>
              <a:t>common </a:t>
            </a:r>
            <a:r>
              <a:rPr lang="en-US" dirty="0" smtClean="0"/>
              <a:t>causes: Imperforate </a:t>
            </a:r>
            <a:r>
              <a:rPr lang="en-US" dirty="0"/>
              <a:t>Hymen and Transverse vaginal </a:t>
            </a:r>
            <a:r>
              <a:rPr lang="en-US" dirty="0" smtClean="0"/>
              <a:t>septum</a:t>
            </a:r>
          </a:p>
          <a:p>
            <a:endParaRPr lang="en-US" dirty="0"/>
          </a:p>
          <a:p>
            <a:pPr lvl="1"/>
            <a:r>
              <a:rPr lang="en-US" dirty="0"/>
              <a:t>In adolescent </a:t>
            </a:r>
            <a:r>
              <a:rPr lang="en-US" dirty="0" smtClean="0"/>
              <a:t>females – will </a:t>
            </a:r>
            <a:r>
              <a:rPr lang="en-US" dirty="0"/>
              <a:t>often present with primary amenorrhea or lower abdominal pain</a:t>
            </a:r>
          </a:p>
          <a:p>
            <a:pPr lvl="2"/>
            <a:r>
              <a:rPr lang="en-US" dirty="0"/>
              <a:t>Suspect if has normal pubertal development but hasn’t yet had menarche</a:t>
            </a:r>
          </a:p>
          <a:p>
            <a:pPr lvl="2"/>
            <a:r>
              <a:rPr lang="en-US" dirty="0"/>
              <a:t>As </a:t>
            </a:r>
            <a:r>
              <a:rPr lang="en-US" dirty="0" err="1"/>
              <a:t>hematocolpos</a:t>
            </a:r>
            <a:r>
              <a:rPr lang="en-US" dirty="0"/>
              <a:t> accumulates, can lead to frequency or dysuria</a:t>
            </a:r>
          </a:p>
          <a:p>
            <a:pPr lvl="2"/>
            <a:r>
              <a:rPr lang="en-US" dirty="0"/>
              <a:t>Bluish hue on inspection of </a:t>
            </a:r>
            <a:r>
              <a:rPr lang="en-US" dirty="0" err="1"/>
              <a:t>introitus</a:t>
            </a:r>
            <a:endParaRPr lang="en-US" dirty="0"/>
          </a:p>
          <a:p>
            <a:pPr lvl="2"/>
            <a:r>
              <a:rPr lang="en-US" dirty="0"/>
              <a:t>consider with urinary retention </a:t>
            </a:r>
            <a:r>
              <a:rPr lang="en-US" dirty="0" smtClean="0"/>
              <a:t>or recurrent abdominal pain in teenager</a:t>
            </a:r>
          </a:p>
          <a:p>
            <a:pPr marL="685800" lvl="2" indent="0">
              <a:buNone/>
            </a:pPr>
            <a:endParaRPr lang="en-US" dirty="0"/>
          </a:p>
          <a:p>
            <a:pPr lvl="1"/>
            <a:r>
              <a:rPr lang="en-US" dirty="0"/>
              <a:t>In infants – should see at birth but may not present as issue for weeks to days</a:t>
            </a:r>
          </a:p>
          <a:p>
            <a:pPr lvl="2"/>
            <a:r>
              <a:rPr lang="en-US" dirty="0" err="1"/>
              <a:t>Hydrometrocolpos</a:t>
            </a:r>
            <a:r>
              <a:rPr lang="en-US" dirty="0"/>
              <a:t> -- fluid filled vaginal cavity with </a:t>
            </a:r>
            <a:r>
              <a:rPr lang="en-US" dirty="0" smtClean="0"/>
              <a:t>associated distention </a:t>
            </a:r>
            <a:r>
              <a:rPr lang="en-US" dirty="0"/>
              <a:t>of the uterine cavity </a:t>
            </a:r>
            <a:r>
              <a:rPr lang="en-US" dirty="0" smtClean="0"/>
              <a:t>from </a:t>
            </a:r>
            <a:r>
              <a:rPr lang="en-US" dirty="0"/>
              <a:t>mucus secreted due to maternal hormones</a:t>
            </a:r>
          </a:p>
          <a:p>
            <a:pPr lvl="2"/>
            <a:r>
              <a:rPr lang="en-US" dirty="0" err="1"/>
              <a:t>Hydrocolpos</a:t>
            </a:r>
            <a:r>
              <a:rPr lang="en-US" dirty="0"/>
              <a:t> – 3 hallmark signs: lower abdominal mass, difficulty with urination, visible bulging at </a:t>
            </a:r>
            <a:r>
              <a:rPr lang="en-US" dirty="0" err="1"/>
              <a:t>introitus</a:t>
            </a:r>
            <a:endParaRPr lang="en-US" dirty="0"/>
          </a:p>
          <a:p>
            <a:pPr lvl="1"/>
            <a:r>
              <a:rPr lang="en-US" dirty="0"/>
              <a:t>Rarely the chronic intrinsic pressure can lead to constipation, </a:t>
            </a:r>
            <a:r>
              <a:rPr lang="en-US" dirty="0" err="1"/>
              <a:t>hydronephrosis</a:t>
            </a:r>
            <a:r>
              <a:rPr lang="en-US" dirty="0"/>
              <a:t>, LE edema, respiratory insufficiency or even IVC obstruction</a:t>
            </a:r>
          </a:p>
          <a:p>
            <a:pPr marL="457200" lvl="1" indent="0">
              <a:buNone/>
            </a:pPr>
            <a:endParaRPr lang="en-US" dirty="0"/>
          </a:p>
          <a:p>
            <a:pPr lvl="3"/>
            <a:endParaRPr lang="en-US" dirty="0"/>
          </a:p>
          <a:p>
            <a:pPr lvl="3"/>
            <a:endParaRPr lang="en-US" dirty="0"/>
          </a:p>
          <a:p>
            <a:pPr lvl="2"/>
            <a:endParaRPr lang="en-US" dirty="0"/>
          </a:p>
          <a:p>
            <a:pPr lvl="2"/>
            <a:endParaRPr lang="en-US" dirty="0"/>
          </a:p>
          <a:p>
            <a:endParaRPr lang="en-US" dirty="0"/>
          </a:p>
        </p:txBody>
      </p:sp>
    </p:spTree>
    <p:extLst>
      <p:ext uri="{BB962C8B-B14F-4D97-AF65-F5344CB8AC3E}">
        <p14:creationId xmlns:p14="http://schemas.microsoft.com/office/powerpoint/2010/main" val="40835388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dirty="0" smtClean="0"/>
              <a:t>Congenital Vaginal Obstruction</a:t>
            </a:r>
            <a:endParaRPr lang="en-US" dirty="0"/>
          </a:p>
        </p:txBody>
      </p:sp>
      <p:sp>
        <p:nvSpPr>
          <p:cNvPr id="3" name="Content Placeholder 2"/>
          <p:cNvSpPr>
            <a:spLocks noGrp="1"/>
          </p:cNvSpPr>
          <p:nvPr>
            <p:ph idx="1"/>
          </p:nvPr>
        </p:nvSpPr>
        <p:spPr/>
        <p:txBody>
          <a:bodyPr/>
          <a:lstStyle/>
          <a:p>
            <a:endParaRPr lang="en-US"/>
          </a:p>
        </p:txBody>
      </p:sp>
      <p:pic>
        <p:nvPicPr>
          <p:cNvPr id="5" name="Picture 2" descr="Figure 1: Imperforate hymen with hydrocolpos in ten-days-old female newborn. (A) Abdomen is distended due to round mass, a red halo arising from pelvis reaching the level of umbilicus. (B) Genitalia seemed quite normal until the infant cried or the abdominal wall was pressed, when the translucent bulge appeared.  &#10;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1" y="1820158"/>
            <a:ext cx="13679629" cy="4284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677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1752601"/>
            <a:ext cx="7453744" cy="4373563"/>
          </a:xfrm>
        </p:spPr>
        <p:txBody>
          <a:bodyPr/>
          <a:lstStyle/>
          <a:p>
            <a:r>
              <a:rPr lang="en-US" dirty="0"/>
              <a:t>Transverse vaginal septum</a:t>
            </a:r>
          </a:p>
          <a:p>
            <a:pPr lvl="1"/>
            <a:r>
              <a:rPr lang="en-US" dirty="0"/>
              <a:t>Occurs in 1/30-80,000 women</a:t>
            </a:r>
          </a:p>
          <a:p>
            <a:pPr lvl="1"/>
            <a:r>
              <a:rPr lang="en-US" dirty="0"/>
              <a:t>MC in upper and middle third of vagina</a:t>
            </a:r>
          </a:p>
          <a:p>
            <a:pPr lvl="1"/>
            <a:r>
              <a:rPr lang="en-US" dirty="0"/>
              <a:t>Usually presents after puberty with amenorrhea and pelvic pain</a:t>
            </a:r>
          </a:p>
          <a:p>
            <a:pPr lvl="1"/>
            <a:r>
              <a:rPr lang="en-US" dirty="0"/>
              <a:t>Does not bulge with </a:t>
            </a:r>
            <a:r>
              <a:rPr lang="en-US" dirty="0" err="1"/>
              <a:t>vasalva</a:t>
            </a:r>
            <a:endParaRPr lang="en-US" dirty="0"/>
          </a:p>
          <a:p>
            <a:pPr lvl="1"/>
            <a:r>
              <a:rPr lang="en-US" dirty="0"/>
              <a:t>Typically see normal </a:t>
            </a:r>
            <a:r>
              <a:rPr lang="en-US" dirty="0" err="1"/>
              <a:t>introitus</a:t>
            </a:r>
            <a:r>
              <a:rPr lang="en-US" dirty="0"/>
              <a:t> so harder to </a:t>
            </a:r>
            <a:r>
              <a:rPr lang="en-US" dirty="0" smtClean="0"/>
              <a:t>diagnose but may be associated </a:t>
            </a:r>
            <a:r>
              <a:rPr lang="en-US" dirty="0"/>
              <a:t>with renal malformations</a:t>
            </a:r>
          </a:p>
          <a:p>
            <a:endParaRPr lang="en-US" dirty="0"/>
          </a:p>
        </p:txBody>
      </p:sp>
      <p:sp>
        <p:nvSpPr>
          <p:cNvPr id="2" name="Title 1"/>
          <p:cNvSpPr>
            <a:spLocks noGrp="1"/>
          </p:cNvSpPr>
          <p:nvPr>
            <p:ph type="title"/>
          </p:nvPr>
        </p:nvSpPr>
        <p:spPr/>
        <p:txBody>
          <a:bodyPr/>
          <a:lstStyle/>
          <a:p>
            <a:r>
              <a:rPr lang="en-US" dirty="0"/>
              <a:t>Congenital Vaginal Obstruction</a:t>
            </a:r>
          </a:p>
        </p:txBody>
      </p:sp>
      <p:sp>
        <p:nvSpPr>
          <p:cNvPr id="5" name="Content Placeholder 2"/>
          <p:cNvSpPr txBox="1">
            <a:spLocks/>
          </p:cNvSpPr>
          <p:nvPr/>
        </p:nvSpPr>
        <p:spPr>
          <a:xfrm>
            <a:off x="1154954" y="2286000"/>
            <a:ext cx="10213262" cy="44484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lvl="1"/>
            <a:endParaRPr lang="en-US" dirty="0" smtClean="0"/>
          </a:p>
          <a:p>
            <a:pPr lvl="3"/>
            <a:endParaRPr lang="en-US" dirty="0" smtClean="0"/>
          </a:p>
          <a:p>
            <a:pPr lvl="3"/>
            <a:endParaRPr lang="en-US" dirty="0" smtClean="0"/>
          </a:p>
          <a:p>
            <a:pPr lvl="2"/>
            <a:endParaRPr lang="en-US" dirty="0" smtClean="0"/>
          </a:p>
          <a:p>
            <a:pPr lvl="2"/>
            <a:endParaRPr lang="en-US" dirty="0" smtClean="0"/>
          </a:p>
        </p:txBody>
      </p:sp>
      <p:pic>
        <p:nvPicPr>
          <p:cNvPr id="6" name="Picture 2" descr="Image result for transverse vaginal sept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5564" y="1838036"/>
            <a:ext cx="4139695" cy="5019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0839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Vaginal Rhabdomyosarcoma</a:t>
            </a:r>
            <a:endParaRPr lang="en-US" dirty="0"/>
          </a:p>
        </p:txBody>
      </p:sp>
      <p:sp>
        <p:nvSpPr>
          <p:cNvPr id="3" name="Content Placeholder 2"/>
          <p:cNvSpPr>
            <a:spLocks noGrp="1"/>
          </p:cNvSpPr>
          <p:nvPr>
            <p:ph idx="1"/>
          </p:nvPr>
        </p:nvSpPr>
        <p:spPr>
          <a:xfrm>
            <a:off x="512762" y="1853248"/>
            <a:ext cx="11350992" cy="4195481"/>
          </a:xfrm>
        </p:spPr>
        <p:txBody>
          <a:bodyPr>
            <a:normAutofit lnSpcReduction="10000"/>
          </a:bodyPr>
          <a:lstStyle/>
          <a:p>
            <a:r>
              <a:rPr lang="en-US" dirty="0" smtClean="0"/>
              <a:t>Very </a:t>
            </a:r>
            <a:r>
              <a:rPr lang="en-US" dirty="0"/>
              <a:t>uncommon, high-grade malignant tumor of the vagina. It typically affects very young girls (mostly </a:t>
            </a:r>
            <a:r>
              <a:rPr lang="en-US" dirty="0" smtClean="0"/>
              <a:t>&lt;2yo)</a:t>
            </a:r>
          </a:p>
          <a:p>
            <a:r>
              <a:rPr lang="en-US" dirty="0"/>
              <a:t>A majority of the vaginal rhabdomyosarcomas are of the embryonal variant, which are thought to arise from embryonic connective tissues responsible for skeletal muscle development</a:t>
            </a:r>
          </a:p>
          <a:p>
            <a:r>
              <a:rPr lang="en-US" dirty="0" smtClean="0"/>
              <a:t>Symptoms may include: </a:t>
            </a:r>
          </a:p>
          <a:p>
            <a:pPr lvl="1"/>
            <a:r>
              <a:rPr lang="en-US" dirty="0" smtClean="0"/>
              <a:t>vaginal </a:t>
            </a:r>
            <a:r>
              <a:rPr lang="en-US" dirty="0"/>
              <a:t>bleeding </a:t>
            </a:r>
          </a:p>
          <a:p>
            <a:pPr lvl="1"/>
            <a:r>
              <a:rPr lang="en-US" dirty="0"/>
              <a:t>Frequent urination due to compression/pressure of the tumor</a:t>
            </a:r>
          </a:p>
          <a:p>
            <a:pPr lvl="1"/>
            <a:r>
              <a:rPr lang="en-US" dirty="0" smtClean="0"/>
              <a:t>Urinary retention </a:t>
            </a:r>
          </a:p>
          <a:p>
            <a:pPr lvl="1"/>
            <a:r>
              <a:rPr lang="en-US" dirty="0" smtClean="0"/>
              <a:t>Pain </a:t>
            </a:r>
            <a:r>
              <a:rPr lang="en-US" dirty="0"/>
              <a:t>in the pelvic or abdominal region</a:t>
            </a:r>
          </a:p>
          <a:p>
            <a:pPr lvl="1"/>
            <a:r>
              <a:rPr lang="en-US" dirty="0"/>
              <a:t>Lower back pain</a:t>
            </a:r>
          </a:p>
          <a:p>
            <a:endParaRPr lang="en-US" dirty="0"/>
          </a:p>
        </p:txBody>
      </p:sp>
    </p:spTree>
    <p:extLst>
      <p:ext uri="{BB962C8B-B14F-4D97-AF65-F5344CB8AC3E}">
        <p14:creationId xmlns:p14="http://schemas.microsoft.com/office/powerpoint/2010/main" val="14944391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11" y="109818"/>
            <a:ext cx="9404723" cy="1400530"/>
          </a:xfrm>
        </p:spPr>
        <p:txBody>
          <a:bodyPr/>
          <a:lstStyle/>
          <a:p>
            <a:r>
              <a:rPr lang="en-US" dirty="0" smtClean="0"/>
              <a:t>Vaginal Rhabdomyosarcoma</a:t>
            </a:r>
            <a:endParaRPr lang="en-US" dirty="0"/>
          </a:p>
        </p:txBody>
      </p:sp>
      <p:sp>
        <p:nvSpPr>
          <p:cNvPr id="3" name="Content Placeholder 2"/>
          <p:cNvSpPr>
            <a:spLocks noGrp="1"/>
          </p:cNvSpPr>
          <p:nvPr>
            <p:ph idx="1"/>
          </p:nvPr>
        </p:nvSpPr>
        <p:spPr>
          <a:xfrm>
            <a:off x="430212" y="1227418"/>
            <a:ext cx="8946541" cy="4195481"/>
          </a:xfrm>
        </p:spPr>
        <p:txBody>
          <a:bodyPr/>
          <a:lstStyle/>
          <a:p>
            <a:r>
              <a:rPr lang="en-US" dirty="0" smtClean="0"/>
              <a:t>“Grape-like” mass protruding from vagina</a:t>
            </a:r>
          </a:p>
          <a:p>
            <a:endParaRPr lang="en-US" dirty="0"/>
          </a:p>
        </p:txBody>
      </p:sp>
      <p:pic>
        <p:nvPicPr>
          <p:cNvPr id="1028" name="Picture 4" descr="https://s3.amazonaws.com/classconnection/383/flashcards/1914383/png/screen_shot_2014-11-25_at_104516_am-149E7A28DF160FA39A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4" y="1992311"/>
            <a:ext cx="6280883" cy="4331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3577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Vaginal Rhabdomyosarcoma</a:t>
            </a:r>
            <a:endParaRPr lang="en-US" dirty="0"/>
          </a:p>
        </p:txBody>
      </p:sp>
      <p:sp>
        <p:nvSpPr>
          <p:cNvPr id="3" name="Content Placeholder 2"/>
          <p:cNvSpPr>
            <a:spLocks noGrp="1"/>
          </p:cNvSpPr>
          <p:nvPr>
            <p:ph idx="1"/>
          </p:nvPr>
        </p:nvSpPr>
        <p:spPr/>
        <p:txBody>
          <a:bodyPr>
            <a:normAutofit lnSpcReduction="10000"/>
          </a:bodyPr>
          <a:lstStyle/>
          <a:p>
            <a:r>
              <a:rPr lang="en-US" dirty="0" smtClean="0"/>
              <a:t>Treatment includes both surgical and medical management including chemotherapy and/or radiation therapy</a:t>
            </a:r>
          </a:p>
          <a:p>
            <a:endParaRPr lang="en-US" dirty="0" smtClean="0"/>
          </a:p>
          <a:p>
            <a:r>
              <a:rPr lang="en-US" dirty="0" smtClean="0"/>
              <a:t>Due </a:t>
            </a:r>
            <a:r>
              <a:rPr lang="en-US" dirty="0"/>
              <a:t>to its high metastasizing potential and recurrence rate, regular medical screening at periodic intervals with blood tests, scans, and physical examinations, are mandatory for those who have already been treated for this </a:t>
            </a:r>
            <a:r>
              <a:rPr lang="en-US" dirty="0" smtClean="0"/>
              <a:t>tumor</a:t>
            </a:r>
          </a:p>
          <a:p>
            <a:endParaRPr lang="en-US" dirty="0" smtClean="0"/>
          </a:p>
          <a:p>
            <a:r>
              <a:rPr lang="en-US" dirty="0"/>
              <a:t>With medical advancements and comprehensive treatment practices, the prognosis of Embryonal Vaginal RMS has shown great improvement. The overall cure rates range from between 90-95% (per the WHO) and the 10 year survival rate is around 90%</a:t>
            </a:r>
          </a:p>
          <a:p>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3973273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 Problems and Emergencies</a:t>
            </a:r>
            <a:endParaRPr lang="en-US" dirty="0"/>
          </a:p>
        </p:txBody>
      </p:sp>
      <p:sp>
        <p:nvSpPr>
          <p:cNvPr id="3" name="Content Placeholder 2"/>
          <p:cNvSpPr>
            <a:spLocks noGrp="1"/>
          </p:cNvSpPr>
          <p:nvPr>
            <p:ph idx="1"/>
          </p:nvPr>
        </p:nvSpPr>
        <p:spPr/>
        <p:txBody>
          <a:bodyPr>
            <a:normAutofit/>
          </a:bodyPr>
          <a:lstStyle/>
          <a:p>
            <a:r>
              <a:rPr lang="en-US" sz="2800" dirty="0" smtClean="0"/>
              <a:t>Urinary tract infections</a:t>
            </a:r>
          </a:p>
          <a:p>
            <a:r>
              <a:rPr lang="en-US" sz="2800" dirty="0" smtClean="0"/>
              <a:t>Urinary retention </a:t>
            </a:r>
          </a:p>
          <a:p>
            <a:r>
              <a:rPr lang="en-US" sz="2800" dirty="0" smtClean="0"/>
              <a:t>Renal Colic and Nephrolithiasis</a:t>
            </a:r>
          </a:p>
          <a:p>
            <a:r>
              <a:rPr lang="en-US" sz="2800" dirty="0" smtClean="0"/>
              <a:t>Female urologic problems</a:t>
            </a:r>
          </a:p>
          <a:p>
            <a:r>
              <a:rPr lang="en-US" sz="2800" dirty="0"/>
              <a:t>Female </a:t>
            </a:r>
            <a:r>
              <a:rPr lang="en-US" sz="2800" dirty="0" smtClean="0"/>
              <a:t>genital problems</a:t>
            </a:r>
          </a:p>
          <a:p>
            <a:r>
              <a:rPr lang="en-US" sz="2800" dirty="0" smtClean="0"/>
              <a:t>Penile problems</a:t>
            </a:r>
          </a:p>
          <a:p>
            <a:r>
              <a:rPr lang="en-US" sz="2800" dirty="0" smtClean="0"/>
              <a:t>Testicular problems</a:t>
            </a:r>
          </a:p>
          <a:p>
            <a:endParaRPr lang="en-US" dirty="0"/>
          </a:p>
        </p:txBody>
      </p:sp>
    </p:spTree>
    <p:extLst>
      <p:ext uri="{BB962C8B-B14F-4D97-AF65-F5344CB8AC3E}">
        <p14:creationId xmlns:p14="http://schemas.microsoft.com/office/powerpoint/2010/main" val="1870962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Penile Problems</a:t>
            </a:r>
            <a:endParaRPr lang="en-US" dirty="0"/>
          </a:p>
        </p:txBody>
      </p:sp>
      <p:sp>
        <p:nvSpPr>
          <p:cNvPr id="3" name="Content Placeholder 2"/>
          <p:cNvSpPr>
            <a:spLocks noGrp="1"/>
          </p:cNvSpPr>
          <p:nvPr>
            <p:ph idx="1"/>
          </p:nvPr>
        </p:nvSpPr>
        <p:spPr/>
        <p:txBody>
          <a:bodyPr>
            <a:normAutofit/>
          </a:bodyPr>
          <a:lstStyle/>
          <a:p>
            <a:r>
              <a:rPr lang="en-US" b="1" i="1" u="sng" dirty="0" smtClean="0"/>
              <a:t>Phimosis</a:t>
            </a:r>
            <a:r>
              <a:rPr lang="en-US" dirty="0" smtClean="0"/>
              <a:t>: tightness of the distal foreskin precludes it being withdrawn to expose the glans</a:t>
            </a:r>
          </a:p>
          <a:p>
            <a:pPr lvl="1"/>
            <a:r>
              <a:rPr lang="en-US" dirty="0" smtClean="0"/>
              <a:t>Does </a:t>
            </a:r>
            <a:r>
              <a:rPr lang="en-US" dirty="0"/>
              <a:t>not have to be treated </a:t>
            </a:r>
            <a:r>
              <a:rPr lang="en-US" dirty="0" smtClean="0"/>
              <a:t>emergently </a:t>
            </a:r>
          </a:p>
          <a:p>
            <a:pPr lvl="1"/>
            <a:r>
              <a:rPr lang="en-US" dirty="0" smtClean="0"/>
              <a:t>Betamethasone </a:t>
            </a:r>
            <a:r>
              <a:rPr lang="en-US" dirty="0"/>
              <a:t>cream, 0.05%, applied twice daily for 6 weeks, is the first-line </a:t>
            </a:r>
            <a:r>
              <a:rPr lang="en-US" dirty="0" smtClean="0"/>
              <a:t>treatment</a:t>
            </a:r>
          </a:p>
          <a:p>
            <a:pPr lvl="1"/>
            <a:r>
              <a:rPr lang="en-US" dirty="0" smtClean="0"/>
              <a:t>Hydrocortisone is an alternative</a:t>
            </a:r>
          </a:p>
          <a:p>
            <a:pPr lvl="1"/>
            <a:r>
              <a:rPr lang="en-US" dirty="0" smtClean="0"/>
              <a:t>Instruct </a:t>
            </a:r>
            <a:r>
              <a:rPr lang="en-US" dirty="0"/>
              <a:t>to </a:t>
            </a:r>
            <a:r>
              <a:rPr lang="en-US" dirty="0" smtClean="0"/>
              <a:t>gently pull </a:t>
            </a:r>
            <a:r>
              <a:rPr lang="en-US" dirty="0"/>
              <a:t>the foreskin back as far as it will go, then to apply a small amount directly to the tightened </a:t>
            </a:r>
            <a:r>
              <a:rPr lang="en-US" dirty="0" smtClean="0"/>
              <a:t>area</a:t>
            </a:r>
          </a:p>
        </p:txBody>
      </p:sp>
      <p:pic>
        <p:nvPicPr>
          <p:cNvPr id="2050" name="Picture 2" descr="http://i1.wp.com/pedemmorsels.com/wp-content/uploads/2015/12/Phimosis.png?resize=300%2C2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3709" y="4407765"/>
            <a:ext cx="3345873" cy="2286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2580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Penile Problems</a:t>
            </a:r>
            <a:endParaRPr lang="en-US" dirty="0"/>
          </a:p>
        </p:txBody>
      </p:sp>
      <p:sp>
        <p:nvSpPr>
          <p:cNvPr id="7" name="Content Placeholder 6"/>
          <p:cNvSpPr>
            <a:spLocks noGrp="1"/>
          </p:cNvSpPr>
          <p:nvPr>
            <p:ph idx="1"/>
          </p:nvPr>
        </p:nvSpPr>
        <p:spPr/>
        <p:txBody>
          <a:bodyPr/>
          <a:lstStyle/>
          <a:p>
            <a:r>
              <a:rPr lang="en-US" b="1" i="1" u="sng" dirty="0"/>
              <a:t>Paraphimosis</a:t>
            </a:r>
            <a:r>
              <a:rPr lang="en-US" dirty="0"/>
              <a:t>: results from the foreskin being left in a retracted </a:t>
            </a:r>
            <a:r>
              <a:rPr lang="en-US" dirty="0" smtClean="0"/>
              <a:t>position  </a:t>
            </a:r>
            <a:r>
              <a:rPr lang="en-US" dirty="0"/>
              <a:t>This leads to venous congestion and edema of the foreskin, making it difficult to return the foreskin to its normal </a:t>
            </a:r>
            <a:r>
              <a:rPr lang="en-US" dirty="0" smtClean="0"/>
              <a:t>position</a:t>
            </a:r>
          </a:p>
          <a:p>
            <a:pPr lvl="1"/>
            <a:r>
              <a:rPr lang="en-US" dirty="0"/>
              <a:t>The application of ice and steady manual compression on the inflamed ring of foreskin usually reduces the edema and permits manual reduction of the paraphimosis</a:t>
            </a:r>
          </a:p>
          <a:p>
            <a:pPr lvl="2"/>
            <a:r>
              <a:rPr lang="en-US" dirty="0"/>
              <a:t>May need local anesthetic </a:t>
            </a:r>
            <a:r>
              <a:rPr lang="en-US" dirty="0" smtClean="0"/>
              <a:t>or dorsal </a:t>
            </a:r>
            <a:r>
              <a:rPr lang="en-US" dirty="0"/>
              <a:t>penile nerve block to perform manual reduction</a:t>
            </a:r>
          </a:p>
          <a:p>
            <a:pPr lvl="1"/>
            <a:r>
              <a:rPr lang="en-US" dirty="0"/>
              <a:t>If manual reduction is unsuccessful, an emergency dorsal slit of the foreskin is needed to avoid ischemic injury to the penis</a:t>
            </a:r>
          </a:p>
        </p:txBody>
      </p:sp>
      <p:pic>
        <p:nvPicPr>
          <p:cNvPr id="1028" name="Picture 4" descr="http://www.oxfordcounty.ca/portals/15/Documents/Public%20Health/EMS/Photos/Paramedicsmal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46836" y="4615515"/>
            <a:ext cx="3222336" cy="2144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0856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Penile Problems</a:t>
            </a:r>
            <a:endParaRPr lang="en-US" dirty="0"/>
          </a:p>
        </p:txBody>
      </p:sp>
      <p:sp>
        <p:nvSpPr>
          <p:cNvPr id="5" name="Content Placeholder 4"/>
          <p:cNvSpPr>
            <a:spLocks noGrp="1"/>
          </p:cNvSpPr>
          <p:nvPr>
            <p:ph idx="1"/>
          </p:nvPr>
        </p:nvSpPr>
        <p:spPr/>
        <p:txBody>
          <a:bodyPr/>
          <a:lstStyle/>
          <a:p>
            <a:endParaRPr lang="en-US" dirty="0"/>
          </a:p>
        </p:txBody>
      </p:sp>
      <p:pic>
        <p:nvPicPr>
          <p:cNvPr id="2052" name="Picture 4" descr="http://img.medscapestatic.com/pi/meds/ckb/35/39735t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529" y="1171355"/>
            <a:ext cx="4912530" cy="241748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dorsal slit proced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4250" y="3689708"/>
            <a:ext cx="2681409" cy="29942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2239" y="1171355"/>
            <a:ext cx="4981575" cy="527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3034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Penile problems</a:t>
            </a:r>
            <a:endParaRPr lang="en-US" dirty="0"/>
          </a:p>
        </p:txBody>
      </p:sp>
      <p:sp>
        <p:nvSpPr>
          <p:cNvPr id="3" name="Content Placeholder 2"/>
          <p:cNvSpPr>
            <a:spLocks noGrp="1"/>
          </p:cNvSpPr>
          <p:nvPr>
            <p:ph idx="1"/>
          </p:nvPr>
        </p:nvSpPr>
        <p:spPr/>
        <p:txBody>
          <a:bodyPr/>
          <a:lstStyle/>
          <a:p>
            <a:r>
              <a:rPr lang="en-US" b="1" i="1" u="sng" dirty="0" smtClean="0"/>
              <a:t>Balanitis</a:t>
            </a:r>
            <a:r>
              <a:rPr lang="en-US" dirty="0" smtClean="0"/>
              <a:t>: inflammation of the glans</a:t>
            </a:r>
          </a:p>
          <a:p>
            <a:endParaRPr lang="en-US" dirty="0" smtClean="0"/>
          </a:p>
          <a:p>
            <a:r>
              <a:rPr lang="en-US" b="1" i="1" u="sng" dirty="0" smtClean="0"/>
              <a:t>Posthitis</a:t>
            </a:r>
            <a:r>
              <a:rPr lang="en-US" dirty="0" smtClean="0"/>
              <a:t>: inflammation of the foreskin</a:t>
            </a:r>
          </a:p>
          <a:p>
            <a:endParaRPr lang="en-US" dirty="0" smtClean="0"/>
          </a:p>
          <a:p>
            <a:r>
              <a:rPr lang="en-US" b="1" i="1" u="sng" dirty="0" smtClean="0"/>
              <a:t>Balanoposthitis</a:t>
            </a:r>
            <a:r>
              <a:rPr lang="en-US" dirty="0" smtClean="0"/>
              <a:t>: inflammation of both foreskin and glans</a:t>
            </a:r>
          </a:p>
          <a:p>
            <a:pPr lvl="1"/>
            <a:r>
              <a:rPr lang="en-US" dirty="0" smtClean="0"/>
              <a:t>All can be treated with topical antibiotics/antifungals, oral Keflex or Augmentin and warm soaks</a:t>
            </a:r>
          </a:p>
          <a:p>
            <a:endParaRPr lang="en-US" dirty="0"/>
          </a:p>
        </p:txBody>
      </p:sp>
    </p:spTree>
    <p:extLst>
      <p:ext uri="{BB962C8B-B14F-4D97-AF65-F5344CB8AC3E}">
        <p14:creationId xmlns:p14="http://schemas.microsoft.com/office/powerpoint/2010/main" val="30921115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Penile Problems	</a:t>
            </a:r>
            <a:br>
              <a:rPr lang="en-US" dirty="0" smtClean="0"/>
            </a:br>
            <a:endParaRPr lang="en-US" dirty="0"/>
          </a:p>
        </p:txBody>
      </p:sp>
      <p:sp>
        <p:nvSpPr>
          <p:cNvPr id="3" name="Content Placeholder 2"/>
          <p:cNvSpPr>
            <a:spLocks noGrp="1"/>
          </p:cNvSpPr>
          <p:nvPr>
            <p:ph idx="1"/>
          </p:nvPr>
        </p:nvSpPr>
        <p:spPr/>
        <p:txBody>
          <a:bodyPr/>
          <a:lstStyle/>
          <a:p>
            <a:r>
              <a:rPr lang="en-US" b="1" i="1" u="sng" dirty="0" smtClean="0"/>
              <a:t>Priapism</a:t>
            </a:r>
            <a:r>
              <a:rPr lang="en-US" dirty="0" smtClean="0"/>
              <a:t>: prolonged, painful erection </a:t>
            </a:r>
          </a:p>
          <a:p>
            <a:pPr lvl="1"/>
            <a:r>
              <a:rPr lang="en-US" dirty="0" smtClean="0"/>
              <a:t>Most commonly seen in African American males with sickle cell disease</a:t>
            </a:r>
          </a:p>
          <a:p>
            <a:pPr lvl="1"/>
            <a:r>
              <a:rPr lang="en-US" dirty="0" smtClean="0"/>
              <a:t>Can be caused by trauma or leukemic infiltration</a:t>
            </a:r>
          </a:p>
          <a:p>
            <a:pPr marL="411480" lvl="1" indent="0">
              <a:buNone/>
            </a:pPr>
            <a:endParaRPr lang="en-US" dirty="0" smtClean="0"/>
          </a:p>
          <a:p>
            <a:r>
              <a:rPr lang="en-US" i="1" dirty="0" smtClean="0"/>
              <a:t>Treatment</a:t>
            </a:r>
            <a:r>
              <a:rPr lang="en-US" dirty="0" smtClean="0"/>
              <a:t>: </a:t>
            </a:r>
          </a:p>
          <a:p>
            <a:pPr lvl="1"/>
            <a:r>
              <a:rPr lang="en-US" dirty="0" smtClean="0"/>
              <a:t>hydration and irrigation of the corporal bodies with saline in combination with vasoactive substances (phenylephrine), in consultation with Urology</a:t>
            </a:r>
          </a:p>
        </p:txBody>
      </p:sp>
    </p:spTree>
    <p:extLst>
      <p:ext uri="{BB962C8B-B14F-4D97-AF65-F5344CB8AC3E}">
        <p14:creationId xmlns:p14="http://schemas.microsoft.com/office/powerpoint/2010/main" val="31020826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Penile Trauma</a:t>
            </a:r>
            <a:endParaRPr lang="en-US" dirty="0"/>
          </a:p>
        </p:txBody>
      </p:sp>
      <p:sp>
        <p:nvSpPr>
          <p:cNvPr id="3" name="Content Placeholder 2"/>
          <p:cNvSpPr>
            <a:spLocks noGrp="1"/>
          </p:cNvSpPr>
          <p:nvPr>
            <p:ph idx="1"/>
          </p:nvPr>
        </p:nvSpPr>
        <p:spPr>
          <a:xfrm>
            <a:off x="609599" y="1752601"/>
            <a:ext cx="9492258" cy="4373563"/>
          </a:xfrm>
        </p:spPr>
        <p:txBody>
          <a:bodyPr>
            <a:normAutofit lnSpcReduction="10000"/>
          </a:bodyPr>
          <a:lstStyle/>
          <a:p>
            <a:r>
              <a:rPr lang="en-US" dirty="0" smtClean="0"/>
              <a:t>Direct Injury</a:t>
            </a:r>
          </a:p>
          <a:p>
            <a:pPr lvl="1"/>
            <a:r>
              <a:rPr lang="en-US" dirty="0" smtClean="0"/>
              <a:t>Most common is from toilet seat falling onto the penis of young boy learning to stand while voiding</a:t>
            </a:r>
          </a:p>
          <a:p>
            <a:pPr lvl="1"/>
            <a:r>
              <a:rPr lang="en-US" dirty="0" smtClean="0"/>
              <a:t>If blood is seen at urethral meatus must consider urethral injury, Urology consultation +/- retrograde urethrogram</a:t>
            </a:r>
          </a:p>
          <a:p>
            <a:r>
              <a:rPr lang="en-US" dirty="0" smtClean="0"/>
              <a:t>Zipper injury</a:t>
            </a:r>
          </a:p>
          <a:p>
            <a:pPr lvl="1"/>
            <a:r>
              <a:rPr lang="en-US" dirty="0" smtClean="0"/>
              <a:t>Entrapment of penile skin or foreskin in teeth of zipper</a:t>
            </a:r>
          </a:p>
          <a:p>
            <a:pPr lvl="1"/>
            <a:r>
              <a:rPr lang="en-US" dirty="0" smtClean="0"/>
              <a:t>Can use a wire cutter to cut the median bar of the zipper, releasing the two sides</a:t>
            </a:r>
          </a:p>
          <a:p>
            <a:r>
              <a:rPr lang="en-US" dirty="0" smtClean="0"/>
              <a:t>Strangulation</a:t>
            </a:r>
          </a:p>
          <a:p>
            <a:pPr lvl="1"/>
            <a:r>
              <a:rPr lang="en-US" dirty="0" smtClean="0"/>
              <a:t>Penis may be encircled by a constricting ring formed by a hair, fiber, or thread</a:t>
            </a:r>
            <a:endParaRPr lang="en-US" dirty="0"/>
          </a:p>
        </p:txBody>
      </p:sp>
      <p:pic>
        <p:nvPicPr>
          <p:cNvPr id="4" name="Picture 2" descr="http://www.lifedaily.com/wp-content/uploads/2015/01/Keith-David-Theres-Something-About-Mar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1309" y="4572001"/>
            <a:ext cx="2265369" cy="15225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modernfatheronline.files.wordpress.com/2014/09/theres-something-about-mary-zipper-ben-sti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0111" y="2027206"/>
            <a:ext cx="2246567" cy="2246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6093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Penile Trauma</a:t>
            </a:r>
            <a:endParaRPr lang="en-US" dirty="0"/>
          </a:p>
        </p:txBody>
      </p:sp>
      <p:pic>
        <p:nvPicPr>
          <p:cNvPr id="2050" name="Picture 2" descr="http://accessemergencymedicine.mhmedical.com/data/books/1658/tin_ch133_f008a.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1281" b="20778"/>
          <a:stretch/>
        </p:blipFill>
        <p:spPr bwMode="auto">
          <a:xfrm>
            <a:off x="400264" y="1681016"/>
            <a:ext cx="5319442" cy="279544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zipper injury bar cut"/>
          <p:cNvPicPr>
            <a:picLocks noChangeAspect="1" noChangeArrowheads="1"/>
          </p:cNvPicPr>
          <p:nvPr/>
        </p:nvPicPr>
        <p:blipFill rotWithShape="1">
          <a:blip r:embed="rId3">
            <a:extLst>
              <a:ext uri="{28A0092B-C50C-407E-A947-70E740481C1C}">
                <a14:useLocalDpi xmlns:a14="http://schemas.microsoft.com/office/drawing/2010/main" val="0"/>
              </a:ext>
            </a:extLst>
          </a:blip>
          <a:srcRect t="7704" b="11081"/>
          <a:stretch/>
        </p:blipFill>
        <p:spPr bwMode="auto">
          <a:xfrm>
            <a:off x="6821032" y="1681016"/>
            <a:ext cx="4990856" cy="32696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www.lesnewseco.fr/wp-content/uploads/Syndrome-du-tournique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00" y="4507345"/>
            <a:ext cx="4312119" cy="2207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156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Testicular Problems</a:t>
            </a:r>
            <a:endParaRPr lang="en-US" dirty="0"/>
          </a:p>
        </p:txBody>
      </p:sp>
      <p:sp>
        <p:nvSpPr>
          <p:cNvPr id="3" name="Content Placeholder 2"/>
          <p:cNvSpPr>
            <a:spLocks noGrp="1"/>
          </p:cNvSpPr>
          <p:nvPr>
            <p:ph idx="1"/>
          </p:nvPr>
        </p:nvSpPr>
        <p:spPr>
          <a:xfrm>
            <a:off x="1103311" y="1653562"/>
            <a:ext cx="10728471" cy="4805854"/>
          </a:xfrm>
        </p:spPr>
        <p:txBody>
          <a:bodyPr>
            <a:normAutofit lnSpcReduction="10000"/>
          </a:bodyPr>
          <a:lstStyle/>
          <a:p>
            <a:r>
              <a:rPr lang="en-US" b="1" i="1" u="sng" dirty="0" smtClean="0"/>
              <a:t>Testicular Torsion</a:t>
            </a:r>
          </a:p>
          <a:p>
            <a:pPr lvl="1"/>
            <a:r>
              <a:rPr lang="en-US" dirty="0" smtClean="0"/>
              <a:t>Most commonly seen in pubertal males</a:t>
            </a:r>
          </a:p>
          <a:p>
            <a:pPr lvl="1"/>
            <a:r>
              <a:rPr lang="en-US" dirty="0" smtClean="0"/>
              <a:t>acute </a:t>
            </a:r>
            <a:r>
              <a:rPr lang="en-US" dirty="0"/>
              <a:t>onset of unilateral testicular pain, swelling, abnormal gait, horizontal lie to testicle, absent </a:t>
            </a:r>
            <a:r>
              <a:rPr lang="en-US" dirty="0" smtClean="0"/>
              <a:t>cremasteric reflex, </a:t>
            </a:r>
            <a:r>
              <a:rPr lang="en-US" dirty="0"/>
              <a:t>nausea, and </a:t>
            </a:r>
            <a:r>
              <a:rPr lang="en-US" dirty="0" smtClean="0"/>
              <a:t>vomiting</a:t>
            </a:r>
          </a:p>
          <a:p>
            <a:pPr lvl="1"/>
            <a:r>
              <a:rPr lang="en-US" dirty="0" smtClean="0"/>
              <a:t>Any boy with abdominal pain should undergo testicle exam as abdominal pain may be only presenting symptoms</a:t>
            </a:r>
            <a:endParaRPr lang="en-US" dirty="0"/>
          </a:p>
          <a:p>
            <a:pPr lvl="1"/>
            <a:r>
              <a:rPr lang="en-US" dirty="0" smtClean="0"/>
              <a:t>Duration of symptoms is critical -- salvage rates </a:t>
            </a:r>
            <a:r>
              <a:rPr lang="en-US" b="1" i="1" u="sng" dirty="0" smtClean="0"/>
              <a:t>&gt;6 hours </a:t>
            </a:r>
            <a:r>
              <a:rPr lang="en-US" dirty="0" smtClean="0"/>
              <a:t>fall dramatically</a:t>
            </a:r>
          </a:p>
          <a:p>
            <a:pPr lvl="1"/>
            <a:r>
              <a:rPr lang="en-US" dirty="0" smtClean="0"/>
              <a:t>If surgeons </a:t>
            </a:r>
            <a:r>
              <a:rPr lang="en-US" dirty="0"/>
              <a:t>may find a completely nonviable testis upon </a:t>
            </a:r>
            <a:r>
              <a:rPr lang="en-US" dirty="0" smtClean="0"/>
              <a:t>evaluation – </a:t>
            </a:r>
            <a:r>
              <a:rPr lang="en-US" b="1" i="1" dirty="0"/>
              <a:t>orchiectomy</a:t>
            </a:r>
            <a:r>
              <a:rPr lang="en-US" dirty="0"/>
              <a:t> </a:t>
            </a:r>
            <a:endParaRPr lang="en-US" b="1" i="1" dirty="0" smtClean="0"/>
          </a:p>
          <a:p>
            <a:pPr lvl="1"/>
            <a:r>
              <a:rPr lang="en-US" dirty="0" smtClean="0"/>
              <a:t>If there </a:t>
            </a:r>
            <a:r>
              <a:rPr lang="en-US" dirty="0"/>
              <a:t>appears to be </a:t>
            </a:r>
            <a:r>
              <a:rPr lang="en-US" dirty="0" smtClean="0"/>
              <a:t>some blood </a:t>
            </a:r>
            <a:r>
              <a:rPr lang="en-US" dirty="0"/>
              <a:t>flow to the testis after </a:t>
            </a:r>
            <a:r>
              <a:rPr lang="en-US" dirty="0" err="1" smtClean="0"/>
              <a:t>detorsion</a:t>
            </a:r>
            <a:r>
              <a:rPr lang="en-US" dirty="0" smtClean="0"/>
              <a:t> </a:t>
            </a:r>
            <a:r>
              <a:rPr lang="en-US" dirty="0"/>
              <a:t>and allowing time for blood flow to return, </a:t>
            </a:r>
            <a:r>
              <a:rPr lang="en-US" dirty="0" smtClean="0"/>
              <a:t>the </a:t>
            </a:r>
            <a:r>
              <a:rPr lang="en-US" dirty="0"/>
              <a:t>testis will be fixed into place in the </a:t>
            </a:r>
            <a:r>
              <a:rPr lang="en-US" dirty="0" smtClean="0"/>
              <a:t>scrotum -- </a:t>
            </a:r>
            <a:r>
              <a:rPr lang="en-US" b="1" i="1" dirty="0" err="1" smtClean="0"/>
              <a:t>orchiopexy</a:t>
            </a:r>
            <a:endParaRPr lang="en-US" dirty="0" smtClean="0"/>
          </a:p>
          <a:p>
            <a:pPr lvl="2"/>
            <a:r>
              <a:rPr lang="en-US" dirty="0" smtClean="0"/>
              <a:t>The </a:t>
            </a:r>
            <a:r>
              <a:rPr lang="en-US" dirty="0"/>
              <a:t>contralateral side will also be fixed in place to </a:t>
            </a:r>
            <a:r>
              <a:rPr lang="en-US" dirty="0" smtClean="0"/>
              <a:t>prevent future </a:t>
            </a:r>
            <a:r>
              <a:rPr lang="en-US" dirty="0"/>
              <a:t>torsion on the other </a:t>
            </a:r>
            <a:r>
              <a:rPr lang="en-US" dirty="0" smtClean="0"/>
              <a:t>side</a:t>
            </a:r>
          </a:p>
          <a:p>
            <a:pPr lvl="1"/>
            <a:r>
              <a:rPr lang="en-US" dirty="0" smtClean="0"/>
              <a:t>Symptoms beyond 48 hours almost always lead to loss of testicle</a:t>
            </a:r>
          </a:p>
        </p:txBody>
      </p:sp>
    </p:spTree>
    <p:extLst>
      <p:ext uri="{BB962C8B-B14F-4D97-AF65-F5344CB8AC3E}">
        <p14:creationId xmlns:p14="http://schemas.microsoft.com/office/powerpoint/2010/main" val="34038627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Testicular Torsion</a:t>
            </a:r>
            <a:endParaRPr lang="en-US" dirty="0"/>
          </a:p>
        </p:txBody>
      </p:sp>
      <p:sp>
        <p:nvSpPr>
          <p:cNvPr id="3" name="Content Placeholder 2"/>
          <p:cNvSpPr>
            <a:spLocks noGrp="1"/>
          </p:cNvSpPr>
          <p:nvPr>
            <p:ph idx="1"/>
          </p:nvPr>
        </p:nvSpPr>
        <p:spPr>
          <a:xfrm>
            <a:off x="609600" y="1752601"/>
            <a:ext cx="9114693" cy="4373563"/>
          </a:xfrm>
        </p:spPr>
        <p:txBody>
          <a:bodyPr/>
          <a:lstStyle/>
          <a:p>
            <a:r>
              <a:rPr lang="en-US" dirty="0" smtClean="0"/>
              <a:t>Manual detorsion technique</a:t>
            </a:r>
          </a:p>
          <a:p>
            <a:pPr lvl="1"/>
            <a:r>
              <a:rPr lang="en-US" dirty="0" smtClean="0"/>
              <a:t>the </a:t>
            </a:r>
            <a:r>
              <a:rPr lang="en-US" dirty="0"/>
              <a:t>affected testis generally is </a:t>
            </a:r>
            <a:r>
              <a:rPr lang="en-US" dirty="0" smtClean="0"/>
              <a:t>rotated </a:t>
            </a:r>
            <a:r>
              <a:rPr lang="en-US" dirty="0"/>
              <a:t>inward (</a:t>
            </a:r>
            <a:r>
              <a:rPr lang="en-US" dirty="0" smtClean="0"/>
              <a:t>medially)</a:t>
            </a:r>
          </a:p>
          <a:p>
            <a:pPr lvl="2"/>
            <a:r>
              <a:rPr lang="en-US" dirty="0" smtClean="0"/>
              <a:t>left testis: </a:t>
            </a:r>
            <a:r>
              <a:rPr lang="en-US" dirty="0"/>
              <a:t>h</a:t>
            </a:r>
            <a:r>
              <a:rPr lang="en-US" dirty="0" smtClean="0"/>
              <a:t>old </a:t>
            </a:r>
            <a:r>
              <a:rPr lang="en-US" dirty="0"/>
              <a:t>the testicle with the right thumb and forefinger and then </a:t>
            </a:r>
            <a:r>
              <a:rPr lang="en-US" dirty="0" smtClean="0"/>
              <a:t>rotate</a:t>
            </a:r>
            <a:r>
              <a:rPr lang="en-US" dirty="0"/>
              <a:t> </a:t>
            </a:r>
            <a:r>
              <a:rPr lang="en-US" i="1" dirty="0"/>
              <a:t>clockwise</a:t>
            </a:r>
            <a:r>
              <a:rPr lang="en-US" dirty="0"/>
              <a:t> 180 </a:t>
            </a:r>
            <a:r>
              <a:rPr lang="en-US" dirty="0" smtClean="0"/>
              <a:t>degrees</a:t>
            </a:r>
          </a:p>
          <a:p>
            <a:pPr lvl="2"/>
            <a:r>
              <a:rPr lang="en-US" dirty="0" smtClean="0"/>
              <a:t>right testicle</a:t>
            </a:r>
            <a:r>
              <a:rPr lang="en-US" dirty="0"/>
              <a:t>:</a:t>
            </a:r>
            <a:r>
              <a:rPr lang="en-US" dirty="0" smtClean="0"/>
              <a:t> hold the testicle with the  </a:t>
            </a:r>
            <a:r>
              <a:rPr lang="en-US" dirty="0"/>
              <a:t>left thumb and forefinger </a:t>
            </a:r>
            <a:r>
              <a:rPr lang="en-US" dirty="0" smtClean="0"/>
              <a:t>and then rotate </a:t>
            </a:r>
            <a:r>
              <a:rPr lang="en-US" dirty="0"/>
              <a:t>in a </a:t>
            </a:r>
            <a:r>
              <a:rPr lang="en-US" i="1" dirty="0"/>
              <a:t>counterclockwise</a:t>
            </a:r>
            <a:r>
              <a:rPr lang="en-US" dirty="0"/>
              <a:t> </a:t>
            </a:r>
            <a:r>
              <a:rPr lang="en-US" dirty="0" smtClean="0"/>
              <a:t>direction</a:t>
            </a:r>
          </a:p>
          <a:p>
            <a:pPr lvl="2"/>
            <a:r>
              <a:rPr lang="en-US" dirty="0" smtClean="0"/>
              <a:t>Move in direction as if opening a book</a:t>
            </a:r>
          </a:p>
          <a:p>
            <a:r>
              <a:rPr lang="en-US" dirty="0" smtClean="0"/>
              <a:t>Manual </a:t>
            </a:r>
            <a:r>
              <a:rPr lang="en-US" dirty="0"/>
              <a:t>detorsion is successful in 30-70% of patients and is evident by the immediate relief experienced by the </a:t>
            </a:r>
            <a:r>
              <a:rPr lang="en-US" dirty="0" smtClean="0"/>
              <a:t>patient</a:t>
            </a:r>
            <a:endParaRPr lang="en-US" dirty="0"/>
          </a:p>
        </p:txBody>
      </p:sp>
      <p:pic>
        <p:nvPicPr>
          <p:cNvPr id="2050" name="Picture 2" descr="\\kalfs03\users\kxc332\Desktop\testicular+torsion+open+book+techniqu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5692" y="3729592"/>
            <a:ext cx="2696308" cy="3128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0908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Testicular Problems</a:t>
            </a:r>
            <a:endParaRPr lang="en-US" dirty="0"/>
          </a:p>
        </p:txBody>
      </p:sp>
      <p:sp>
        <p:nvSpPr>
          <p:cNvPr id="3" name="Content Placeholder 2"/>
          <p:cNvSpPr>
            <a:spLocks noGrp="1"/>
          </p:cNvSpPr>
          <p:nvPr>
            <p:ph idx="1"/>
          </p:nvPr>
        </p:nvSpPr>
        <p:spPr>
          <a:xfrm>
            <a:off x="1103312" y="2052918"/>
            <a:ext cx="8946541" cy="2984165"/>
          </a:xfrm>
        </p:spPr>
        <p:txBody>
          <a:bodyPr>
            <a:normAutofit/>
          </a:bodyPr>
          <a:lstStyle/>
          <a:p>
            <a:r>
              <a:rPr lang="en-US" b="1" i="1" u="sng" dirty="0"/>
              <a:t>Torsion of the testicular </a:t>
            </a:r>
            <a:r>
              <a:rPr lang="en-US" b="1" i="1" u="sng" dirty="0" smtClean="0"/>
              <a:t>appendage</a:t>
            </a:r>
          </a:p>
          <a:p>
            <a:pPr lvl="1"/>
            <a:r>
              <a:rPr lang="en-US" dirty="0" smtClean="0"/>
              <a:t>Appendix testis is a small vestigial structure which is a remnant of Mulleriun duct</a:t>
            </a:r>
          </a:p>
          <a:p>
            <a:pPr lvl="2"/>
            <a:r>
              <a:rPr lang="en-US" dirty="0" smtClean="0"/>
              <a:t>Prepubertal estrogen may enlarge appendix and cause torsion </a:t>
            </a:r>
          </a:p>
          <a:p>
            <a:pPr lvl="2"/>
            <a:r>
              <a:rPr lang="en-US" dirty="0" smtClean="0"/>
              <a:t>Blue dot sign may be seen on examination</a:t>
            </a:r>
            <a:endParaRPr lang="en-US" dirty="0"/>
          </a:p>
          <a:p>
            <a:pPr lvl="1"/>
            <a:r>
              <a:rPr lang="en-US" dirty="0"/>
              <a:t>Usually seen in prepubertal males</a:t>
            </a:r>
          </a:p>
          <a:p>
            <a:pPr lvl="1"/>
            <a:r>
              <a:rPr lang="en-US" dirty="0"/>
              <a:t>More mild pain, insidious in </a:t>
            </a:r>
            <a:r>
              <a:rPr lang="en-US" dirty="0" smtClean="0"/>
              <a:t>onset</a:t>
            </a:r>
          </a:p>
          <a:p>
            <a:pPr lvl="1"/>
            <a:r>
              <a:rPr lang="en-US" dirty="0" smtClean="0"/>
              <a:t>Treatment usually conservative with NSAIDs and rest</a:t>
            </a:r>
            <a:endParaRPr lang="en-US" dirty="0"/>
          </a:p>
          <a:p>
            <a:endParaRPr lang="en-US" dirty="0"/>
          </a:p>
        </p:txBody>
      </p:sp>
      <p:pic>
        <p:nvPicPr>
          <p:cNvPr id="2052" name="Picture 4" descr="http://cdn.agilitycms.com/canadian-journal-of-diagnosis/Images/Articles/2014/03-March2014/PhotoDiagnosis/photodxcase3-03-1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2429" y="5000900"/>
            <a:ext cx="3783725" cy="177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432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Urinary Tract Infections</a:t>
            </a:r>
            <a:endParaRPr lang="en-US" dirty="0"/>
          </a:p>
        </p:txBody>
      </p:sp>
      <p:sp>
        <p:nvSpPr>
          <p:cNvPr id="3" name="Content Placeholder 2"/>
          <p:cNvSpPr>
            <a:spLocks noGrp="1"/>
          </p:cNvSpPr>
          <p:nvPr>
            <p:ph idx="1"/>
          </p:nvPr>
        </p:nvSpPr>
        <p:spPr/>
        <p:txBody>
          <a:bodyPr/>
          <a:lstStyle/>
          <a:p>
            <a:r>
              <a:rPr lang="en-US" dirty="0" smtClean="0"/>
              <a:t>Fever is the most common presenting symptoms in infants</a:t>
            </a:r>
          </a:p>
          <a:p>
            <a:r>
              <a:rPr lang="en-US" dirty="0" smtClean="0"/>
              <a:t>Previously toilet trained child may present with having “accidents”</a:t>
            </a:r>
          </a:p>
          <a:p>
            <a:r>
              <a:rPr lang="en-US" dirty="0" smtClean="0"/>
              <a:t>Abdominal exam may reveal pain, over distended bladder or stool mass indicating fecal impaction causing stasis of urine</a:t>
            </a:r>
          </a:p>
          <a:p>
            <a:r>
              <a:rPr lang="en-US" dirty="0" smtClean="0"/>
              <a:t>Presence of a flank mass may be sign of UPJ obstruction or hydronephrosis</a:t>
            </a:r>
          </a:p>
          <a:p>
            <a:r>
              <a:rPr lang="en-US" dirty="0" smtClean="0"/>
              <a:t>Uncircumcised males, vaginal foreign bodies and labial adhesions are all risk factors for UTI</a:t>
            </a:r>
            <a:endParaRPr lang="en-US" dirty="0"/>
          </a:p>
        </p:txBody>
      </p:sp>
    </p:spTree>
    <p:extLst>
      <p:ext uri="{BB962C8B-B14F-4D97-AF65-F5344CB8AC3E}">
        <p14:creationId xmlns:p14="http://schemas.microsoft.com/office/powerpoint/2010/main" val="1406808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Testicular Problems</a:t>
            </a:r>
            <a:endParaRPr lang="en-US" dirty="0"/>
          </a:p>
        </p:txBody>
      </p:sp>
      <p:sp>
        <p:nvSpPr>
          <p:cNvPr id="3" name="Content Placeholder 2"/>
          <p:cNvSpPr>
            <a:spLocks noGrp="1"/>
          </p:cNvSpPr>
          <p:nvPr>
            <p:ph idx="1"/>
          </p:nvPr>
        </p:nvSpPr>
        <p:spPr/>
        <p:txBody>
          <a:bodyPr>
            <a:normAutofit/>
          </a:bodyPr>
          <a:lstStyle/>
          <a:p>
            <a:r>
              <a:rPr lang="en-US" b="1" i="1" u="sng" dirty="0" smtClean="0"/>
              <a:t>Epididymitis</a:t>
            </a:r>
            <a:r>
              <a:rPr lang="en-US" dirty="0" smtClean="0"/>
              <a:t>: inflammation of the epididymis</a:t>
            </a:r>
          </a:p>
          <a:p>
            <a:pPr lvl="1"/>
            <a:r>
              <a:rPr lang="en-US" dirty="0"/>
              <a:t>more insidious onset, dysuria, tenderness over the </a:t>
            </a:r>
            <a:r>
              <a:rPr lang="en-US" dirty="0" smtClean="0"/>
              <a:t>epididymis</a:t>
            </a:r>
            <a:r>
              <a:rPr lang="en-US" dirty="0"/>
              <a:t>, and often an abnormal </a:t>
            </a:r>
            <a:r>
              <a:rPr lang="en-US" dirty="0" smtClean="0"/>
              <a:t>U/A</a:t>
            </a:r>
            <a:endParaRPr lang="en-US" dirty="0"/>
          </a:p>
          <a:p>
            <a:pPr lvl="1"/>
            <a:endParaRPr lang="en-US" dirty="0" smtClean="0"/>
          </a:p>
          <a:p>
            <a:pPr lvl="1"/>
            <a:r>
              <a:rPr lang="en-US" b="1" i="1" dirty="0"/>
              <a:t>P</a:t>
            </a:r>
            <a:r>
              <a:rPr lang="en-US" b="1" i="1" dirty="0" smtClean="0"/>
              <a:t>re-pubertal</a:t>
            </a:r>
            <a:r>
              <a:rPr lang="en-US" dirty="0" smtClean="0"/>
              <a:t>: supportive treatment unless they </a:t>
            </a:r>
            <a:r>
              <a:rPr lang="en-US" dirty="0"/>
              <a:t>have an associated urinary tract </a:t>
            </a:r>
            <a:r>
              <a:rPr lang="en-US" dirty="0" smtClean="0"/>
              <a:t>infection -- Those </a:t>
            </a:r>
            <a:r>
              <a:rPr lang="en-US" dirty="0"/>
              <a:t>who have pyuria, positive urine cultures, or underlying risk factors for urinary tract infection should be treated empirically with antibiotics that cover coliforms and achieve adequate levels in </a:t>
            </a:r>
            <a:r>
              <a:rPr lang="en-US" dirty="0" err="1"/>
              <a:t>epididymal</a:t>
            </a:r>
            <a:r>
              <a:rPr lang="en-US" dirty="0"/>
              <a:t> tissues </a:t>
            </a:r>
            <a:r>
              <a:rPr lang="en-US" dirty="0" smtClean="0"/>
              <a:t>(</a:t>
            </a:r>
            <a:r>
              <a:rPr lang="en-US" u="sng" dirty="0" smtClean="0"/>
              <a:t>trimethoprim-sulfamethoxazole</a:t>
            </a:r>
            <a:r>
              <a:rPr lang="en-US" dirty="0"/>
              <a:t>, </a:t>
            </a:r>
            <a:r>
              <a:rPr lang="en-US" u="sng" dirty="0" smtClean="0"/>
              <a:t>cephalexin</a:t>
            </a:r>
            <a:r>
              <a:rPr lang="en-US" dirty="0" smtClean="0"/>
              <a:t>) pending culture results</a:t>
            </a:r>
          </a:p>
          <a:p>
            <a:pPr marL="411480" lvl="1" indent="0">
              <a:buNone/>
            </a:pPr>
            <a:endParaRPr lang="en-US" dirty="0"/>
          </a:p>
          <a:p>
            <a:pPr lvl="1"/>
            <a:r>
              <a:rPr lang="en-US" b="1" i="1" dirty="0" smtClean="0"/>
              <a:t>Adolescents</a:t>
            </a:r>
            <a:r>
              <a:rPr lang="en-US" dirty="0" smtClean="0"/>
              <a:t>: </a:t>
            </a:r>
            <a:r>
              <a:rPr lang="en-US" dirty="0"/>
              <a:t>treat for </a:t>
            </a:r>
            <a:r>
              <a:rPr lang="en-US" dirty="0" smtClean="0"/>
              <a:t>Gonorrhea, Chlamydia </a:t>
            </a:r>
            <a:r>
              <a:rPr lang="en-US" dirty="0"/>
              <a:t>with </a:t>
            </a:r>
            <a:r>
              <a:rPr lang="en-US" dirty="0" smtClean="0"/>
              <a:t>Ceftriaxone </a:t>
            </a:r>
            <a:r>
              <a:rPr lang="en-US" dirty="0"/>
              <a:t>and </a:t>
            </a:r>
            <a:r>
              <a:rPr lang="en-US" dirty="0" smtClean="0"/>
              <a:t>Zithromax/doxycycline</a:t>
            </a:r>
            <a:endParaRPr lang="en-US" dirty="0"/>
          </a:p>
          <a:p>
            <a:endParaRPr lang="en-US" dirty="0"/>
          </a:p>
        </p:txBody>
      </p:sp>
    </p:spTree>
    <p:extLst>
      <p:ext uri="{BB962C8B-B14F-4D97-AF65-F5344CB8AC3E}">
        <p14:creationId xmlns:p14="http://schemas.microsoft.com/office/powerpoint/2010/main" val="1613715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Testicular Problems</a:t>
            </a:r>
            <a:endParaRPr lang="en-US" dirty="0"/>
          </a:p>
        </p:txBody>
      </p:sp>
      <p:sp>
        <p:nvSpPr>
          <p:cNvPr id="3" name="Content Placeholder 2"/>
          <p:cNvSpPr>
            <a:spLocks noGrp="1"/>
          </p:cNvSpPr>
          <p:nvPr>
            <p:ph idx="1"/>
          </p:nvPr>
        </p:nvSpPr>
        <p:spPr>
          <a:xfrm>
            <a:off x="1308263" y="1628866"/>
            <a:ext cx="8946541" cy="4195481"/>
          </a:xfrm>
        </p:spPr>
        <p:txBody>
          <a:bodyPr/>
          <a:lstStyle/>
          <a:p>
            <a:r>
              <a:rPr lang="en-US" b="1" i="1" u="sng" dirty="0" smtClean="0"/>
              <a:t>Hydrocele</a:t>
            </a:r>
            <a:r>
              <a:rPr lang="en-US" dirty="0" smtClean="0"/>
              <a:t>: </a:t>
            </a:r>
            <a:r>
              <a:rPr lang="en-US" dirty="0"/>
              <a:t> fluid-filled sac surrounding a testicle that causes swelling in the </a:t>
            </a:r>
            <a:r>
              <a:rPr lang="en-US" dirty="0" smtClean="0"/>
              <a:t>scrotum</a:t>
            </a:r>
          </a:p>
          <a:p>
            <a:pPr lvl="1"/>
            <a:r>
              <a:rPr lang="en-US" dirty="0"/>
              <a:t>common in newborns and usually disappears without treatment during the first year of </a:t>
            </a:r>
            <a:r>
              <a:rPr lang="en-US" dirty="0" smtClean="0"/>
              <a:t>life</a:t>
            </a:r>
          </a:p>
          <a:p>
            <a:pPr lvl="1"/>
            <a:r>
              <a:rPr lang="en-US" dirty="0" smtClean="0"/>
              <a:t>generally painless</a:t>
            </a:r>
            <a:r>
              <a:rPr lang="en-US" dirty="0"/>
              <a:t>, full of fluid, and require </a:t>
            </a:r>
            <a:r>
              <a:rPr lang="en-US" dirty="0" err="1"/>
              <a:t>nonurgent</a:t>
            </a:r>
            <a:r>
              <a:rPr lang="en-US" dirty="0"/>
              <a:t> </a:t>
            </a:r>
            <a:r>
              <a:rPr lang="en-US" dirty="0" smtClean="0"/>
              <a:t>management</a:t>
            </a:r>
          </a:p>
          <a:p>
            <a:pPr lvl="1"/>
            <a:r>
              <a:rPr lang="en-US" dirty="0" smtClean="0"/>
              <a:t>may </a:t>
            </a:r>
            <a:r>
              <a:rPr lang="en-US" dirty="0"/>
              <a:t>acutely increase in size after straining (heavy crying in an infant), and may fluctuate in </a:t>
            </a:r>
            <a:r>
              <a:rPr lang="en-US" dirty="0" smtClean="0"/>
              <a:t>size</a:t>
            </a:r>
          </a:p>
          <a:p>
            <a:pPr lvl="1"/>
            <a:r>
              <a:rPr lang="en-US" dirty="0" smtClean="0"/>
              <a:t>Trans illuminates on examination</a:t>
            </a:r>
            <a:endParaRPr lang="en-US" dirty="0"/>
          </a:p>
        </p:txBody>
      </p:sp>
      <p:pic>
        <p:nvPicPr>
          <p:cNvPr id="3074" name="Picture 2" descr="http://www.meddean.luc.edu/lumen/meded/urology/hydrclt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6687" y="4232031"/>
            <a:ext cx="3211101" cy="2297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3468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Testicular Problems</a:t>
            </a:r>
            <a:endParaRPr lang="en-US" dirty="0"/>
          </a:p>
        </p:txBody>
      </p:sp>
      <p:sp>
        <p:nvSpPr>
          <p:cNvPr id="3" name="Content Placeholder 2"/>
          <p:cNvSpPr>
            <a:spLocks noGrp="1"/>
          </p:cNvSpPr>
          <p:nvPr>
            <p:ph idx="1"/>
          </p:nvPr>
        </p:nvSpPr>
        <p:spPr/>
        <p:txBody>
          <a:bodyPr/>
          <a:lstStyle/>
          <a:p>
            <a:r>
              <a:rPr lang="en-US" b="1" i="1" u="sng" dirty="0" smtClean="0"/>
              <a:t>Varicocele</a:t>
            </a:r>
            <a:r>
              <a:rPr lang="en-US" dirty="0" smtClean="0"/>
              <a:t>: abnormal </a:t>
            </a:r>
            <a:r>
              <a:rPr lang="en-US" dirty="0"/>
              <a:t>dilations of the cremasteric and pampiniform venous plexuses surrounding the spermatic </a:t>
            </a:r>
            <a:r>
              <a:rPr lang="en-US" dirty="0" smtClean="0"/>
              <a:t>cord</a:t>
            </a:r>
          </a:p>
          <a:p>
            <a:pPr lvl="1"/>
            <a:r>
              <a:rPr lang="en-US" dirty="0"/>
              <a:t>asymptomatic scrotal swelling about the time of </a:t>
            </a:r>
            <a:r>
              <a:rPr lang="en-US" dirty="0" smtClean="0"/>
              <a:t>puberty</a:t>
            </a:r>
          </a:p>
          <a:p>
            <a:pPr lvl="1"/>
            <a:r>
              <a:rPr lang="en-US" dirty="0" smtClean="0"/>
              <a:t>rare </a:t>
            </a:r>
            <a:r>
              <a:rPr lang="en-US" dirty="0"/>
              <a:t>in the prepubertal </a:t>
            </a:r>
            <a:r>
              <a:rPr lang="en-US" dirty="0" smtClean="0"/>
              <a:t>male</a:t>
            </a:r>
          </a:p>
          <a:p>
            <a:pPr lvl="1"/>
            <a:r>
              <a:rPr lang="en-US" dirty="0"/>
              <a:t>anatomic </a:t>
            </a:r>
            <a:r>
              <a:rPr lang="en-US" dirty="0" smtClean="0"/>
              <a:t>defect </a:t>
            </a:r>
            <a:r>
              <a:rPr lang="en-US" dirty="0"/>
              <a:t>in the valves of the left spermatic vein that drains directly into the left renal </a:t>
            </a:r>
            <a:r>
              <a:rPr lang="en-US" dirty="0" smtClean="0"/>
              <a:t>vein</a:t>
            </a:r>
          </a:p>
          <a:p>
            <a:pPr lvl="1"/>
            <a:r>
              <a:rPr lang="en-US" dirty="0"/>
              <a:t>If the varicocele does not disappear when the child lies down, it suggests an obstruction of the left renal vein, and a renal and bladder ultrasound is </a:t>
            </a:r>
            <a:r>
              <a:rPr lang="en-US" dirty="0" smtClean="0"/>
              <a:t>appropriate</a:t>
            </a:r>
          </a:p>
        </p:txBody>
      </p:sp>
    </p:spTree>
    <p:extLst>
      <p:ext uri="{BB962C8B-B14F-4D97-AF65-F5344CB8AC3E}">
        <p14:creationId xmlns:p14="http://schemas.microsoft.com/office/powerpoint/2010/main" val="18650442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Testicular Problems</a:t>
            </a:r>
            <a:endParaRPr lang="en-US" dirty="0"/>
          </a:p>
        </p:txBody>
      </p:sp>
      <p:sp>
        <p:nvSpPr>
          <p:cNvPr id="3" name="Content Placeholder 2"/>
          <p:cNvSpPr>
            <a:spLocks noGrp="1"/>
          </p:cNvSpPr>
          <p:nvPr>
            <p:ph idx="1"/>
          </p:nvPr>
        </p:nvSpPr>
        <p:spPr/>
        <p:txBody>
          <a:bodyPr/>
          <a:lstStyle/>
          <a:p>
            <a:r>
              <a:rPr lang="en-US" b="1" i="1" u="sng" dirty="0" smtClean="0"/>
              <a:t>Undescended testicle</a:t>
            </a:r>
            <a:endParaRPr lang="en-US" b="1" i="1" u="sng" dirty="0"/>
          </a:p>
          <a:p>
            <a:pPr lvl="1"/>
            <a:r>
              <a:rPr lang="en-US" dirty="0" smtClean="0"/>
              <a:t>Occurs in 4% of newborn males, decreased to 1.6% by 1 year of age</a:t>
            </a:r>
          </a:p>
          <a:p>
            <a:pPr lvl="1"/>
            <a:r>
              <a:rPr lang="en-US" dirty="0" smtClean="0"/>
              <a:t>Only rarely will spontaneously descend after 6 months of age, therefore needs outpatient urology consultation</a:t>
            </a:r>
          </a:p>
          <a:p>
            <a:pPr lvl="1"/>
            <a:r>
              <a:rPr lang="en-US" dirty="0" smtClean="0"/>
              <a:t>Generally asymptomatic but abdominal testicle may undergo torsion more easily than descended testicle</a:t>
            </a:r>
          </a:p>
          <a:p>
            <a:pPr lvl="1"/>
            <a:r>
              <a:rPr lang="en-US" dirty="0" smtClean="0"/>
              <a:t>Testicular malignancy and infertility increased in male with uncorrected undescended testicle</a:t>
            </a:r>
            <a:endParaRPr lang="en-US" dirty="0"/>
          </a:p>
        </p:txBody>
      </p:sp>
    </p:spTree>
    <p:extLst>
      <p:ext uri="{BB962C8B-B14F-4D97-AF65-F5344CB8AC3E}">
        <p14:creationId xmlns:p14="http://schemas.microsoft.com/office/powerpoint/2010/main" val="19495973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Thank You!</a:t>
            </a:r>
            <a:endParaRPr lang="en-US" sz="5400" dirty="0"/>
          </a:p>
        </p:txBody>
      </p:sp>
      <p:sp>
        <p:nvSpPr>
          <p:cNvPr id="3" name="Content Placeholder 2"/>
          <p:cNvSpPr>
            <a:spLocks noGrp="1"/>
          </p:cNvSpPr>
          <p:nvPr>
            <p:ph idx="1"/>
          </p:nvPr>
        </p:nvSpPr>
        <p:spPr/>
        <p:txBody>
          <a:bodyPr/>
          <a:lstStyle/>
          <a:p>
            <a:pPr marL="0" indent="0">
              <a:buNone/>
            </a:pPr>
            <a:endParaRPr lang="en-US" dirty="0"/>
          </a:p>
        </p:txBody>
      </p:sp>
      <p:sp>
        <p:nvSpPr>
          <p:cNvPr id="4" name="AutoShape 2" descr="Displaying 3E56EC0F-C2E1-4D8D-B7FC-2BC7CA3A346B.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isplaying 3E56EC0F-C2E1-4D8D-B7FC-2BC7CA3A346B.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descr="C:\Users\chadha\Desktop\unnam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0823" y="91188"/>
            <a:ext cx="8670316" cy="6502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9880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descr="https://thumbs.gfycat.com/MildAdorableIbis-max-1mb.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71863" y="953364"/>
            <a:ext cx="9948718" cy="5720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63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Urinary Tract Infections</a:t>
            </a:r>
            <a:endParaRPr lang="en-US" dirty="0"/>
          </a:p>
        </p:txBody>
      </p:sp>
      <p:sp>
        <p:nvSpPr>
          <p:cNvPr id="3" name="Content Placeholder 2"/>
          <p:cNvSpPr>
            <a:spLocks noGrp="1"/>
          </p:cNvSpPr>
          <p:nvPr>
            <p:ph idx="1"/>
          </p:nvPr>
        </p:nvSpPr>
        <p:spPr>
          <a:xfrm>
            <a:off x="609600" y="1752601"/>
            <a:ext cx="10972800" cy="4921468"/>
          </a:xfrm>
        </p:spPr>
        <p:txBody>
          <a:bodyPr>
            <a:noAutofit/>
          </a:bodyPr>
          <a:lstStyle/>
          <a:p>
            <a:r>
              <a:rPr lang="en-US" sz="1600" dirty="0" smtClean="0"/>
              <a:t>E. Coli is the most commonly isolated organism responsible for UTI in children (80-90% of total)</a:t>
            </a:r>
          </a:p>
          <a:p>
            <a:r>
              <a:rPr lang="en-US" sz="1600" dirty="0" smtClean="0"/>
              <a:t>Clean catch urine: growth of single organism at </a:t>
            </a:r>
            <a:r>
              <a:rPr lang="en-US" sz="1600" b="1" i="1" dirty="0" smtClean="0"/>
              <a:t>100,000 CFU</a:t>
            </a:r>
          </a:p>
          <a:p>
            <a:r>
              <a:rPr lang="en-US" sz="1600" dirty="0" smtClean="0"/>
              <a:t>Catheter specimen: growth of single organism at </a:t>
            </a:r>
            <a:r>
              <a:rPr lang="en-US" sz="1600" b="1" i="1" dirty="0" smtClean="0"/>
              <a:t>50,000 CFU</a:t>
            </a:r>
          </a:p>
          <a:p>
            <a:endParaRPr lang="en-US" sz="1600" b="1" i="1" dirty="0" smtClean="0"/>
          </a:p>
          <a:p>
            <a:r>
              <a:rPr lang="en-US" sz="1600" dirty="0" smtClean="0"/>
              <a:t>Growth </a:t>
            </a:r>
            <a:r>
              <a:rPr lang="en-US" sz="1600" dirty="0"/>
              <a:t>of ≥10,000 CFU/mL of a single </a:t>
            </a:r>
            <a:r>
              <a:rPr lang="en-US" sz="1600" dirty="0" err="1"/>
              <a:t>uropathogen</a:t>
            </a:r>
            <a:r>
              <a:rPr lang="en-US" sz="1600" dirty="0"/>
              <a:t> may be considered sufficient to diagnose a UTI in cases where the pretest probability of UTI is </a:t>
            </a:r>
            <a:r>
              <a:rPr lang="en-US" sz="1600" dirty="0" smtClean="0"/>
              <a:t>high</a:t>
            </a:r>
            <a:endParaRPr lang="en-US" sz="1600" dirty="0"/>
          </a:p>
          <a:p>
            <a:pPr lvl="1"/>
            <a:r>
              <a:rPr lang="en-US" sz="1600" dirty="0" smtClean="0"/>
              <a:t>Children with a reasonable suspicion who </a:t>
            </a:r>
            <a:r>
              <a:rPr lang="en-US" sz="1600" dirty="0"/>
              <a:t>have growth of </a:t>
            </a:r>
            <a:r>
              <a:rPr lang="en-US" sz="1600" b="1" i="1" dirty="0" smtClean="0"/>
              <a:t>10,000-50,000 CFU </a:t>
            </a:r>
            <a:r>
              <a:rPr lang="en-US" sz="1600" dirty="0"/>
              <a:t>of a single </a:t>
            </a:r>
            <a:r>
              <a:rPr lang="en-US" sz="1600" dirty="0" err="1"/>
              <a:t>uropathogen</a:t>
            </a:r>
            <a:r>
              <a:rPr lang="en-US" sz="1600" dirty="0"/>
              <a:t> from an initial catheterized specimen </a:t>
            </a:r>
            <a:r>
              <a:rPr lang="en-US" sz="1600" dirty="0" smtClean="0"/>
              <a:t>should have </a:t>
            </a:r>
            <a:r>
              <a:rPr lang="en-US" sz="1600" dirty="0"/>
              <a:t>a repeat </a:t>
            </a:r>
            <a:r>
              <a:rPr lang="en-US" sz="1600" dirty="0" smtClean="0"/>
              <a:t>urine culture</a:t>
            </a:r>
          </a:p>
          <a:p>
            <a:pPr lvl="1"/>
            <a:endParaRPr lang="en-US" sz="1600" dirty="0" smtClean="0"/>
          </a:p>
          <a:p>
            <a:r>
              <a:rPr lang="en-US" sz="1600" dirty="0"/>
              <a:t>Organisms such as </a:t>
            </a:r>
            <a:r>
              <a:rPr lang="en-US" sz="1600" i="1" dirty="0" smtClean="0"/>
              <a:t>Lactobacillus</a:t>
            </a:r>
            <a:r>
              <a:rPr lang="en-US" sz="1600" dirty="0" smtClean="0"/>
              <a:t>, coagulase-negative staphylococci</a:t>
            </a:r>
            <a:r>
              <a:rPr lang="en-US" sz="1600" dirty="0"/>
              <a:t>, and </a:t>
            </a:r>
            <a:r>
              <a:rPr lang="en-US" sz="1600" i="1" dirty="0" smtClean="0"/>
              <a:t>Corynebacterium</a:t>
            </a:r>
            <a:r>
              <a:rPr lang="en-US" sz="1600" dirty="0" smtClean="0"/>
              <a:t> are </a:t>
            </a:r>
            <a:r>
              <a:rPr lang="en-US" sz="1600" dirty="0"/>
              <a:t>not considered clinically relevant urine isolates for otherwise healthy, </a:t>
            </a:r>
            <a:r>
              <a:rPr lang="en-US" sz="1600" dirty="0" smtClean="0"/>
              <a:t>2-24-month-old children</a:t>
            </a:r>
          </a:p>
          <a:p>
            <a:pPr marL="114300" indent="0">
              <a:buNone/>
            </a:pPr>
            <a:endParaRPr lang="en-US" sz="1600" dirty="0" smtClean="0"/>
          </a:p>
          <a:p>
            <a:r>
              <a:rPr lang="en-US" sz="1600" dirty="0" smtClean="0"/>
              <a:t>Children over 2 months of age and otherwise well can be managed as outpatient</a:t>
            </a:r>
          </a:p>
          <a:p>
            <a:endParaRPr lang="en-US" sz="1600" dirty="0" smtClean="0"/>
          </a:p>
          <a:p>
            <a:r>
              <a:rPr lang="en-US" sz="1600" dirty="0" smtClean="0"/>
              <a:t>Pregnant females should be aggressively treated for asymptomatic </a:t>
            </a:r>
            <a:r>
              <a:rPr lang="en-US" sz="1600" dirty="0" err="1" smtClean="0"/>
              <a:t>bacturia</a:t>
            </a:r>
            <a:r>
              <a:rPr lang="en-US" sz="1600" dirty="0" smtClean="0"/>
              <a:t> and those with febrile UTI that are unable to tolerate PO need to be admitted and treated with IV antibiotics</a:t>
            </a:r>
            <a:endParaRPr lang="en-US" sz="1600" dirty="0"/>
          </a:p>
        </p:txBody>
      </p:sp>
    </p:spTree>
    <p:extLst>
      <p:ext uri="{BB962C8B-B14F-4D97-AF65-F5344CB8AC3E}">
        <p14:creationId xmlns:p14="http://schemas.microsoft.com/office/powerpoint/2010/main" val="1340742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Urinary Retention</a:t>
            </a:r>
            <a:endParaRPr lang="en-US" dirty="0"/>
          </a:p>
        </p:txBody>
      </p:sp>
      <p:sp>
        <p:nvSpPr>
          <p:cNvPr id="3" name="Content Placeholder 2"/>
          <p:cNvSpPr>
            <a:spLocks noGrp="1"/>
          </p:cNvSpPr>
          <p:nvPr>
            <p:ph idx="1"/>
          </p:nvPr>
        </p:nvSpPr>
        <p:spPr/>
        <p:txBody>
          <a:bodyPr/>
          <a:lstStyle/>
          <a:p>
            <a:r>
              <a:rPr lang="en-US" dirty="0" smtClean="0"/>
              <a:t>Causes may include congenital lesions, such as urethral valves, or acquired lesions, such as post traumatic strictures</a:t>
            </a:r>
          </a:p>
          <a:p>
            <a:endParaRPr lang="en-US" dirty="0" smtClean="0"/>
          </a:p>
          <a:p>
            <a:r>
              <a:rPr lang="en-US" dirty="0" smtClean="0"/>
              <a:t>Children with urethral irritation and dysuria may voluntarily retain urine</a:t>
            </a:r>
          </a:p>
          <a:p>
            <a:pPr lvl="1"/>
            <a:r>
              <a:rPr lang="en-US" dirty="0" smtClean="0"/>
              <a:t>Suggest gentle massage of lower abdomen, soaks in warm tub</a:t>
            </a:r>
          </a:p>
          <a:p>
            <a:endParaRPr lang="en-US" dirty="0" smtClean="0"/>
          </a:p>
          <a:p>
            <a:r>
              <a:rPr lang="en-US" dirty="0" smtClean="0"/>
              <a:t>Holding urine for up to 12 hours is not uncommon for children</a:t>
            </a:r>
            <a:endParaRPr lang="en-US" dirty="0"/>
          </a:p>
        </p:txBody>
      </p:sp>
    </p:spTree>
    <p:extLst>
      <p:ext uri="{BB962C8B-B14F-4D97-AF65-F5344CB8AC3E}">
        <p14:creationId xmlns:p14="http://schemas.microsoft.com/office/powerpoint/2010/main" val="37530633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Renal Colic and Nephrolithiasis</a:t>
            </a:r>
            <a:endParaRPr lang="en-US" dirty="0"/>
          </a:p>
        </p:txBody>
      </p:sp>
      <p:sp>
        <p:nvSpPr>
          <p:cNvPr id="3" name="Content Placeholder 2"/>
          <p:cNvSpPr>
            <a:spLocks noGrp="1"/>
          </p:cNvSpPr>
          <p:nvPr>
            <p:ph idx="1"/>
          </p:nvPr>
        </p:nvSpPr>
        <p:spPr>
          <a:xfrm>
            <a:off x="595312" y="1619250"/>
            <a:ext cx="11228826" cy="4756149"/>
          </a:xfrm>
        </p:spPr>
        <p:txBody>
          <a:bodyPr>
            <a:normAutofit/>
          </a:bodyPr>
          <a:lstStyle/>
          <a:p>
            <a:r>
              <a:rPr lang="en-US" dirty="0" smtClean="0"/>
              <a:t>Flank </a:t>
            </a:r>
            <a:r>
              <a:rPr lang="en-US" dirty="0"/>
              <a:t>pain with or without the presence of </a:t>
            </a:r>
            <a:r>
              <a:rPr lang="en-US" dirty="0" smtClean="0"/>
              <a:t>hematuria</a:t>
            </a:r>
          </a:p>
          <a:p>
            <a:pPr lvl="1"/>
            <a:r>
              <a:rPr lang="en-US" dirty="0" smtClean="0"/>
              <a:t> </a:t>
            </a:r>
            <a:r>
              <a:rPr lang="en-US" dirty="0"/>
              <a:t>IV hydration and pain control with NSAIDs and/or narcotics</a:t>
            </a:r>
          </a:p>
          <a:p>
            <a:r>
              <a:rPr lang="en-US" dirty="0" smtClean="0"/>
              <a:t>Ultrasound </a:t>
            </a:r>
            <a:r>
              <a:rPr lang="en-US" dirty="0"/>
              <a:t>is </a:t>
            </a:r>
            <a:r>
              <a:rPr lang="en-US" dirty="0" smtClean="0"/>
              <a:t>first-line </a:t>
            </a:r>
            <a:r>
              <a:rPr lang="en-US" dirty="0"/>
              <a:t>imaging </a:t>
            </a:r>
            <a:r>
              <a:rPr lang="en-US" dirty="0" smtClean="0"/>
              <a:t>to </a:t>
            </a:r>
            <a:r>
              <a:rPr lang="en-US" dirty="0"/>
              <a:t>be </a:t>
            </a:r>
            <a:r>
              <a:rPr lang="en-US" dirty="0" smtClean="0"/>
              <a:t>obtained</a:t>
            </a:r>
          </a:p>
          <a:p>
            <a:pPr lvl="1"/>
            <a:r>
              <a:rPr lang="en-US" dirty="0" smtClean="0"/>
              <a:t>If the </a:t>
            </a:r>
            <a:r>
              <a:rPr lang="en-US" dirty="0"/>
              <a:t>ultrasound is abnormal but does not show a stone specifically, a low-radiation noncontrast CT scan can be </a:t>
            </a:r>
            <a:r>
              <a:rPr lang="en-US" dirty="0" smtClean="0"/>
              <a:t>obtained</a:t>
            </a:r>
          </a:p>
          <a:p>
            <a:pPr fontAlgn="base"/>
            <a:r>
              <a:rPr lang="en-US" dirty="0"/>
              <a:t>A kidney stone becomes a true emergency when it is associated with a fever, or if there is an obstructing stone in a solitary </a:t>
            </a:r>
            <a:r>
              <a:rPr lang="en-US" dirty="0" smtClean="0"/>
              <a:t>kidney</a:t>
            </a:r>
          </a:p>
          <a:p>
            <a:pPr lvl="1" fontAlgn="base"/>
            <a:r>
              <a:rPr lang="en-US" dirty="0"/>
              <a:t>Fever in the setting of an obstructive stone is a medical and surgical emergency, and without timely treatment, a patient can progress to sepsis, with the potential for rapid </a:t>
            </a:r>
            <a:r>
              <a:rPr lang="en-US" dirty="0" smtClean="0"/>
              <a:t>decompensation</a:t>
            </a:r>
          </a:p>
          <a:p>
            <a:pPr lvl="1" fontAlgn="base"/>
            <a:r>
              <a:rPr lang="en-US" dirty="0" smtClean="0"/>
              <a:t>Aside </a:t>
            </a:r>
            <a:r>
              <a:rPr lang="en-US" dirty="0"/>
              <a:t>from these two </a:t>
            </a:r>
            <a:r>
              <a:rPr lang="en-US" dirty="0" smtClean="0"/>
              <a:t>settings symptomatic control is treatment of choice</a:t>
            </a:r>
            <a:endParaRPr lang="en-US" dirty="0"/>
          </a:p>
          <a:p>
            <a:pPr marL="0" indent="0" fontAlgn="base">
              <a:buNone/>
            </a:pPr>
            <a:endParaRPr lang="en-US" b="1" dirty="0"/>
          </a:p>
          <a:p>
            <a:endParaRPr lang="en-US" dirty="0" smtClean="0"/>
          </a:p>
        </p:txBody>
      </p:sp>
    </p:spTree>
    <p:extLst>
      <p:ext uri="{BB962C8B-B14F-4D97-AF65-F5344CB8AC3E}">
        <p14:creationId xmlns:p14="http://schemas.microsoft.com/office/powerpoint/2010/main" val="2126608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Labial Adhesions</a:t>
            </a:r>
          </a:p>
        </p:txBody>
      </p:sp>
      <p:sp>
        <p:nvSpPr>
          <p:cNvPr id="5" name="Content Placeholder 2"/>
          <p:cNvSpPr txBox="1">
            <a:spLocks/>
          </p:cNvSpPr>
          <p:nvPr/>
        </p:nvSpPr>
        <p:spPr>
          <a:xfrm>
            <a:off x="486739" y="1829777"/>
            <a:ext cx="11306676" cy="409386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r>
              <a:rPr lang="en-US" dirty="0" smtClean="0">
                <a:latin typeface="+mn-lt"/>
              </a:rPr>
              <a:t>Occurs in approx. 0.6-3% of </a:t>
            </a:r>
            <a:r>
              <a:rPr lang="en-US" dirty="0" err="1" smtClean="0">
                <a:latin typeface="+mn-lt"/>
              </a:rPr>
              <a:t>prepubertal</a:t>
            </a:r>
            <a:r>
              <a:rPr lang="en-US" dirty="0" smtClean="0">
                <a:latin typeface="+mn-lt"/>
              </a:rPr>
              <a:t> girls</a:t>
            </a:r>
          </a:p>
          <a:p>
            <a:r>
              <a:rPr lang="en-US" dirty="0" smtClean="0">
                <a:latin typeface="+mn-lt"/>
              </a:rPr>
              <a:t>Due to lack of estrogen + irritation due to poor hygiene/diaper rash</a:t>
            </a:r>
          </a:p>
          <a:p>
            <a:r>
              <a:rPr lang="en-US" dirty="0" smtClean="0">
                <a:latin typeface="+mn-lt"/>
              </a:rPr>
              <a:t>Usually an incidental finding by parents or PMD</a:t>
            </a:r>
          </a:p>
          <a:p>
            <a:pPr lvl="1"/>
            <a:r>
              <a:rPr lang="en-US" dirty="0" smtClean="0">
                <a:latin typeface="+mn-lt"/>
              </a:rPr>
              <a:t>May present as vaginal bleeding (most common), dysuria, frequency or refusal to void</a:t>
            </a:r>
          </a:p>
          <a:p>
            <a:r>
              <a:rPr lang="en-US" dirty="0" smtClean="0">
                <a:latin typeface="+mn-lt"/>
              </a:rPr>
              <a:t>Appear </a:t>
            </a:r>
            <a:r>
              <a:rPr lang="en-US" dirty="0">
                <a:latin typeface="+mn-lt"/>
              </a:rPr>
              <a:t>as a “median raphe” formed by the two edges of labia minora</a:t>
            </a:r>
          </a:p>
          <a:p>
            <a:r>
              <a:rPr lang="en-US" dirty="0" smtClean="0">
                <a:latin typeface="+mn-lt"/>
              </a:rPr>
              <a:t>Chicken vs Egg association with UTI</a:t>
            </a:r>
          </a:p>
          <a:p>
            <a:r>
              <a:rPr lang="en-US" dirty="0" smtClean="0">
                <a:latin typeface="+mn-lt"/>
              </a:rPr>
              <a:t>Treatment:</a:t>
            </a:r>
          </a:p>
          <a:p>
            <a:pPr lvl="1"/>
            <a:r>
              <a:rPr lang="en-US" dirty="0">
                <a:latin typeface="+mn-lt"/>
              </a:rPr>
              <a:t>Observation -- reasonable for the asymptomatic child -- typically </a:t>
            </a:r>
            <a:r>
              <a:rPr lang="en-US" dirty="0" smtClean="0">
                <a:latin typeface="+mn-lt"/>
              </a:rPr>
              <a:t>resolve </a:t>
            </a:r>
            <a:r>
              <a:rPr lang="en-US" dirty="0">
                <a:latin typeface="+mn-lt"/>
              </a:rPr>
              <a:t>once the child reaches puberty and the tissues become </a:t>
            </a:r>
            <a:r>
              <a:rPr lang="en-US" dirty="0" err="1" smtClean="0">
                <a:latin typeface="+mn-lt"/>
              </a:rPr>
              <a:t>estrogenized</a:t>
            </a:r>
            <a:endParaRPr lang="en-US" dirty="0" smtClean="0">
              <a:latin typeface="+mn-lt"/>
            </a:endParaRPr>
          </a:p>
          <a:p>
            <a:pPr lvl="1"/>
            <a:r>
              <a:rPr lang="en-US" dirty="0" smtClean="0">
                <a:latin typeface="+mn-lt"/>
              </a:rPr>
              <a:t>Symptomatic – good response to estrogen cream (</a:t>
            </a:r>
            <a:r>
              <a:rPr lang="en-US" dirty="0" err="1" smtClean="0">
                <a:latin typeface="+mn-lt"/>
              </a:rPr>
              <a:t>Premarin</a:t>
            </a:r>
            <a:r>
              <a:rPr lang="en-US" dirty="0" smtClean="0">
                <a:latin typeface="+mn-lt"/>
              </a:rPr>
              <a:t> or </a:t>
            </a:r>
            <a:r>
              <a:rPr lang="en-US" dirty="0" err="1" smtClean="0">
                <a:latin typeface="+mn-lt"/>
              </a:rPr>
              <a:t>Dienestrol</a:t>
            </a:r>
            <a:r>
              <a:rPr lang="en-US" dirty="0" smtClean="0">
                <a:latin typeface="+mn-lt"/>
              </a:rPr>
              <a:t>) onto adhesions 1-2x/day for 2-4 weeks</a:t>
            </a:r>
          </a:p>
          <a:p>
            <a:pPr lvl="1"/>
            <a:r>
              <a:rPr lang="en-US" dirty="0" smtClean="0">
                <a:latin typeface="+mn-lt"/>
              </a:rPr>
              <a:t>Recurrence 15-40% so after care is important with good hygiene and petroleum </a:t>
            </a:r>
            <a:r>
              <a:rPr lang="en-US" dirty="0">
                <a:latin typeface="+mn-lt"/>
              </a:rPr>
              <a:t>jelly at bedtime to keep the labia from refusing</a:t>
            </a:r>
          </a:p>
          <a:p>
            <a:pPr lvl="1"/>
            <a:r>
              <a:rPr lang="en-US" dirty="0" smtClean="0">
                <a:latin typeface="+mn-lt"/>
              </a:rPr>
              <a:t>NEVER MANUALLY SEPARATE ADHESIONS</a:t>
            </a:r>
          </a:p>
          <a:p>
            <a:endParaRPr lang="en-US" dirty="0" smtClean="0"/>
          </a:p>
        </p:txBody>
      </p:sp>
      <p:pic>
        <p:nvPicPr>
          <p:cNvPr id="6" name="Picture 2" descr="Image result for pediatric labial adhes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5197" y="5237838"/>
            <a:ext cx="4041286" cy="14653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result for pediatric labial adhesions median raph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1750" y="2068945"/>
            <a:ext cx="2758598" cy="1807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4391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Urethral Prolapse</a:t>
            </a:r>
            <a:endParaRPr lang="en-US" dirty="0"/>
          </a:p>
        </p:txBody>
      </p:sp>
      <p:sp>
        <p:nvSpPr>
          <p:cNvPr id="3" name="Content Placeholder 2"/>
          <p:cNvSpPr>
            <a:spLocks noGrp="1"/>
          </p:cNvSpPr>
          <p:nvPr>
            <p:ph idx="1"/>
          </p:nvPr>
        </p:nvSpPr>
        <p:spPr/>
        <p:txBody>
          <a:bodyPr>
            <a:normAutofit lnSpcReduction="10000"/>
          </a:bodyPr>
          <a:lstStyle/>
          <a:p>
            <a:r>
              <a:rPr lang="en-US" dirty="0"/>
              <a:t>Urethral prolapse is a circular protrusion of the distal urethra through the external </a:t>
            </a:r>
            <a:r>
              <a:rPr lang="en-US" dirty="0" smtClean="0"/>
              <a:t>meatus</a:t>
            </a:r>
          </a:p>
          <a:p>
            <a:pPr lvl="1"/>
            <a:r>
              <a:rPr lang="en-US" dirty="0"/>
              <a:t>Upon examination, round doughnut-shaped mucosa is observed protruding from the urethral opening</a:t>
            </a:r>
          </a:p>
          <a:p>
            <a:r>
              <a:rPr lang="en-US" dirty="0" smtClean="0"/>
              <a:t>Vaginal </a:t>
            </a:r>
            <a:r>
              <a:rPr lang="en-US" dirty="0"/>
              <a:t>bleeding is the most common presenting symptom </a:t>
            </a:r>
            <a:endParaRPr lang="en-US" dirty="0" smtClean="0"/>
          </a:p>
          <a:p>
            <a:r>
              <a:rPr lang="en-US" dirty="0" smtClean="0"/>
              <a:t>Most </a:t>
            </a:r>
            <a:r>
              <a:rPr lang="en-US" dirty="0"/>
              <a:t>commonly seen in obese prepubescent girls between ages 2-10, peak 5-8 years </a:t>
            </a:r>
            <a:r>
              <a:rPr lang="en-US" dirty="0" smtClean="0"/>
              <a:t>old</a:t>
            </a:r>
          </a:p>
          <a:p>
            <a:pPr lvl="1"/>
            <a:r>
              <a:rPr lang="en-US" dirty="0" smtClean="0"/>
              <a:t>Rest </a:t>
            </a:r>
            <a:r>
              <a:rPr lang="en-US" dirty="0"/>
              <a:t>occur postmenopausal</a:t>
            </a:r>
          </a:p>
          <a:p>
            <a:pPr lvl="1"/>
            <a:r>
              <a:rPr lang="en-US" dirty="0" smtClean="0"/>
              <a:t>Majority </a:t>
            </a:r>
            <a:r>
              <a:rPr lang="en-US" dirty="0"/>
              <a:t>of affected are African American</a:t>
            </a:r>
          </a:p>
          <a:p>
            <a:r>
              <a:rPr lang="en-US" dirty="0" smtClean="0"/>
              <a:t>Predisposing factors include hypoestrogenism </a:t>
            </a:r>
            <a:r>
              <a:rPr lang="en-US" dirty="0"/>
              <a:t>and sudden increase in abdominal pressure </a:t>
            </a:r>
            <a:r>
              <a:rPr lang="en-US" dirty="0" smtClean="0"/>
              <a:t>(e.g., </a:t>
            </a:r>
            <a:r>
              <a:rPr lang="en-US" dirty="0"/>
              <a:t>due to constipation, cough, crying, seizure, or heavy lifting</a:t>
            </a:r>
            <a:r>
              <a:rPr lang="en-US" dirty="0" smtClean="0"/>
              <a:t>)</a:t>
            </a:r>
          </a:p>
          <a:p>
            <a:pPr marL="0" indent="0">
              <a:buNone/>
            </a:pPr>
            <a:endParaRPr lang="en-US" dirty="0"/>
          </a:p>
        </p:txBody>
      </p:sp>
    </p:spTree>
    <p:extLst>
      <p:ext uri="{BB962C8B-B14F-4D97-AF65-F5344CB8AC3E}">
        <p14:creationId xmlns:p14="http://schemas.microsoft.com/office/powerpoint/2010/main" val="33396179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Urethral Prolapse</a:t>
            </a:r>
            <a:endParaRPr lang="en-US" dirty="0"/>
          </a:p>
        </p:txBody>
      </p:sp>
      <p:sp>
        <p:nvSpPr>
          <p:cNvPr id="3" name="Content Placeholder 2"/>
          <p:cNvSpPr>
            <a:spLocks noGrp="1"/>
          </p:cNvSpPr>
          <p:nvPr>
            <p:ph idx="1"/>
          </p:nvPr>
        </p:nvSpPr>
        <p:spPr>
          <a:xfrm>
            <a:off x="1410088" y="1579583"/>
            <a:ext cx="9120789" cy="4482661"/>
          </a:xfrm>
        </p:spPr>
        <p:txBody>
          <a:bodyPr/>
          <a:lstStyle/>
          <a:p>
            <a:r>
              <a:rPr lang="en-US" dirty="0"/>
              <a:t>friable, donut-shaped mass along the introitus that may bleed. The friability and edema is due to impaired venous return, which can lead to venous thrombosis and necrosis in some </a:t>
            </a:r>
            <a:r>
              <a:rPr lang="en-US" dirty="0" smtClean="0"/>
              <a:t>cases</a:t>
            </a:r>
            <a:endParaRPr lang="en-US" dirty="0"/>
          </a:p>
        </p:txBody>
      </p:sp>
      <p:pic>
        <p:nvPicPr>
          <p:cNvPr id="4098" name="Picture 2" descr="https://www.researchgate.net/profile/Sophie_Fletcher/publication/235436130/figure/fig1/AS:341720224026624@1458483858285/Figure-1-Urethral-prolapse-A-Foley-catheter-can-be-inserted-on-examination-to-confirm-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066" y="3038729"/>
            <a:ext cx="4591050" cy="344805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img.medscape.com/article/712/767/712767-fig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8421" y="3038728"/>
            <a:ext cx="4784834" cy="3448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8986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1090</TotalTime>
  <Words>2219</Words>
  <Application>Microsoft Office PowerPoint</Application>
  <PresentationFormat>Widescreen</PresentationFormat>
  <Paragraphs>255</Paragraphs>
  <Slides>35</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Book Antiqua</vt:lpstr>
      <vt:lpstr>Calibri</vt:lpstr>
      <vt:lpstr>Cantury gothic</vt:lpstr>
      <vt:lpstr>Century Gothic</vt:lpstr>
      <vt:lpstr>Wingdings 3</vt:lpstr>
      <vt:lpstr>Apothecary</vt:lpstr>
      <vt:lpstr>Genitourinary Problems and Emergencies</vt:lpstr>
      <vt:lpstr>GU Problems and Emergencies</vt:lpstr>
      <vt:lpstr>Urinary Tract Infections</vt:lpstr>
      <vt:lpstr>Urinary Tract Infections</vt:lpstr>
      <vt:lpstr>Urinary Retention</vt:lpstr>
      <vt:lpstr>Renal Colic and Nephrolithiasis</vt:lpstr>
      <vt:lpstr>Labial Adhesions</vt:lpstr>
      <vt:lpstr>Urethral Prolapse</vt:lpstr>
      <vt:lpstr>Urethral Prolapse</vt:lpstr>
      <vt:lpstr>Urethral Prolapse</vt:lpstr>
      <vt:lpstr>Lichen Sclerosis</vt:lpstr>
      <vt:lpstr>Lichen Sclerosis</vt:lpstr>
      <vt:lpstr>Lichen Sclerosis</vt:lpstr>
      <vt:lpstr>Congenital Vaginal Obstruction</vt:lpstr>
      <vt:lpstr>Congenital Vaginal Obstruction</vt:lpstr>
      <vt:lpstr>Congenital Vaginal Obstruction</vt:lpstr>
      <vt:lpstr>Vaginal Rhabdomyosarcoma</vt:lpstr>
      <vt:lpstr>Vaginal Rhabdomyosarcoma</vt:lpstr>
      <vt:lpstr>Vaginal Rhabdomyosarcoma</vt:lpstr>
      <vt:lpstr>Penile Problems</vt:lpstr>
      <vt:lpstr>Penile Problems</vt:lpstr>
      <vt:lpstr>Penile Problems</vt:lpstr>
      <vt:lpstr>Penile problems</vt:lpstr>
      <vt:lpstr> Penile Problems  </vt:lpstr>
      <vt:lpstr>Penile Trauma</vt:lpstr>
      <vt:lpstr>Penile Trauma</vt:lpstr>
      <vt:lpstr>Testicular Problems</vt:lpstr>
      <vt:lpstr>Testicular Torsion</vt:lpstr>
      <vt:lpstr>Testicular Problems</vt:lpstr>
      <vt:lpstr>Testicular Problems</vt:lpstr>
      <vt:lpstr>Testicular Problems</vt:lpstr>
      <vt:lpstr>Testicular Problems</vt:lpstr>
      <vt:lpstr>Testicular Problems</vt:lpstr>
      <vt:lpstr>Thank You!</vt:lpstr>
      <vt:lpstr>PowerPoint Presentation</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 Emergencies</dc:title>
  <dc:creator>Kristina Bradfield-McGee</dc:creator>
  <cp:lastModifiedBy>Emborsky, Mary</cp:lastModifiedBy>
  <cp:revision>81</cp:revision>
  <dcterms:created xsi:type="dcterms:W3CDTF">2015-02-04T19:53:35Z</dcterms:created>
  <dcterms:modified xsi:type="dcterms:W3CDTF">2020-03-04T12:42:19Z</dcterms:modified>
</cp:coreProperties>
</file>