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BB588-1052-EA47-A198-C3DD123BA494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03A5C-1D3E-A94B-8572-55A77AAFE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2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3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1125-63B7-4F61-8034-CDF038F538C8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B0E4600-0381-4CF3-88F2-7ED7D2E3F9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A04467C-8C47-4B4C-9D3B-995BE41DB01C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13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12.xml"/><Relationship Id="rId1" Type="http://schemas.openxmlformats.org/officeDocument/2006/relationships/vmlDrawing" Target="../drawings/vmlDrawing3.v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17.xml"/><Relationship Id="rId1" Type="http://schemas.openxmlformats.org/officeDocument/2006/relationships/vmlDrawing" Target="../drawings/vmlDrawing4.v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9" Type="http://schemas.openxmlformats.org/officeDocument/2006/relationships/image" Target="../media/image6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tags" Target="../tags/tag23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22.xml"/><Relationship Id="rId1" Type="http://schemas.openxmlformats.org/officeDocument/2006/relationships/vmlDrawing" Target="../drawings/vmlDrawing5.v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9" Type="http://schemas.openxmlformats.org/officeDocument/2006/relationships/image" Target="../media/image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youtu.be/Wu-KVibUGNM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youtu.be/bYvLahRzabs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8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9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Airway Anatomy: Larynx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Pediatric tongue and tonsils are relatively larger compared with the other oral cavity tissues which makes larynx visualization difficult</a:t>
            </a:r>
          </a:p>
          <a:p>
            <a:r>
              <a:rPr lang="en-US" dirty="0" smtClean="0"/>
              <a:t>A child’s larynx is funnel-shaped, allowing secretions to pool in the </a:t>
            </a:r>
            <a:r>
              <a:rPr lang="en-US" dirty="0" err="1" smtClean="0"/>
              <a:t>retropharygeal</a:t>
            </a:r>
            <a:r>
              <a:rPr lang="en-US" dirty="0" smtClean="0"/>
              <a:t> area</a:t>
            </a:r>
          </a:p>
          <a:p>
            <a:r>
              <a:rPr lang="en-US" dirty="0" smtClean="0"/>
              <a:t>Larynx more </a:t>
            </a:r>
            <a:r>
              <a:rPr lang="en-US" dirty="0" err="1" smtClean="0"/>
              <a:t>cephalad</a:t>
            </a:r>
            <a:r>
              <a:rPr lang="en-US" dirty="0" smtClean="0"/>
              <a:t> and anterior in the neck</a:t>
            </a:r>
          </a:p>
          <a:p>
            <a:r>
              <a:rPr lang="en-US" dirty="0" smtClean="0"/>
              <a:t>Vocal cords have more </a:t>
            </a:r>
            <a:r>
              <a:rPr lang="en-US" dirty="0" err="1" smtClean="0"/>
              <a:t>anterocaudal</a:t>
            </a:r>
            <a:r>
              <a:rPr lang="en-US" dirty="0" smtClean="0"/>
              <a:t> angle</a:t>
            </a:r>
          </a:p>
          <a:p>
            <a:r>
              <a:rPr lang="en-US" dirty="0" smtClean="0"/>
              <a:t>Cords more difficult to visualize when child’s head in supine rather than neutral position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Airway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 spontaneously breathing child, the airway should be optimized by keeping plane of face parallel to bed while maintaining neutral alignment of </a:t>
            </a:r>
            <a:r>
              <a:rPr lang="en-US" dirty="0" err="1" smtClean="0"/>
              <a:t>c</a:t>
            </a:r>
            <a:r>
              <a:rPr lang="en-US" dirty="0" smtClean="0"/>
              <a:t>-spine.</a:t>
            </a:r>
          </a:p>
          <a:p>
            <a:r>
              <a:rPr lang="en-US" dirty="0" smtClean="0"/>
              <a:t>Jaw-thrust maneuver combined with bimanual in-line spinal immobilization</a:t>
            </a:r>
          </a:p>
          <a:p>
            <a:r>
              <a:rPr lang="en-US" dirty="0" smtClean="0"/>
              <a:t>Oral airway inserted only if child is unconscious: use tongue blade and gently insert it directly into </a:t>
            </a:r>
            <a:r>
              <a:rPr lang="en-US" dirty="0" err="1" smtClean="0"/>
              <a:t>oropharynx</a:t>
            </a:r>
            <a:r>
              <a:rPr lang="en-US" dirty="0" smtClean="0"/>
              <a:t> (don’t insert backwards and rotate </a:t>
            </a:r>
            <a:r>
              <a:rPr lang="en-US" dirty="0" err="1" smtClean="0"/>
              <a:t>it</a:t>
            </a:r>
            <a:r>
              <a:rPr lang="en-US" dirty="0" err="1" smtClean="0">
                <a:sym typeface="Wingdings"/>
              </a:rPr>
              <a:t>causes</a:t>
            </a:r>
            <a:r>
              <a:rPr lang="en-US" dirty="0" smtClean="0">
                <a:sym typeface="Wingdings"/>
              </a:rPr>
              <a:t> hemorrhage)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Nasotracheal</a:t>
            </a:r>
            <a:r>
              <a:rPr lang="en-US" dirty="0" smtClean="0"/>
              <a:t> Intubation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Should not be performed in children under the age of 9 years</a:t>
            </a:r>
          </a:p>
          <a:p>
            <a:r>
              <a:rPr lang="en-US" dirty="0" smtClean="0"/>
              <a:t>Requires blind passage around a relatively acute angle in the </a:t>
            </a:r>
            <a:r>
              <a:rPr lang="en-US" dirty="0" err="1" smtClean="0"/>
              <a:t>nasopharynx</a:t>
            </a:r>
            <a:r>
              <a:rPr lang="en-US" dirty="0" smtClean="0"/>
              <a:t> toward the </a:t>
            </a:r>
            <a:r>
              <a:rPr lang="en-US" dirty="0" err="1" smtClean="0"/>
              <a:t>anterosuperiorly</a:t>
            </a:r>
            <a:r>
              <a:rPr lang="en-US" dirty="0" smtClean="0"/>
              <a:t> located glottis</a:t>
            </a:r>
          </a:p>
          <a:p>
            <a:r>
              <a:rPr lang="en-US" dirty="0" smtClean="0"/>
              <a:t>Therefore, higher potential for penetrating child’s cranial vault or damaging the more prominent adenoidal soft tissues causing hemorrhage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Cricothyroidotomy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airway control cannot be accomplished by BVM ventilation or </a:t>
            </a:r>
            <a:r>
              <a:rPr lang="en-US" dirty="0" err="1" smtClean="0"/>
              <a:t>orotracheal</a:t>
            </a:r>
            <a:r>
              <a:rPr lang="en-US" dirty="0" smtClean="0"/>
              <a:t> intubation</a:t>
            </a:r>
          </a:p>
          <a:p>
            <a:r>
              <a:rPr lang="en-US" dirty="0" smtClean="0"/>
              <a:t>Surgical </a:t>
            </a:r>
            <a:r>
              <a:rPr lang="en-US" dirty="0" err="1" smtClean="0"/>
              <a:t>cricothyroidotomy</a:t>
            </a:r>
            <a:r>
              <a:rPr lang="en-US" dirty="0" smtClean="0"/>
              <a:t> is not recommended under the age of 12y (PEM Procedure Book says 5y) due to difficulty in palpating </a:t>
            </a:r>
            <a:r>
              <a:rPr lang="en-US" dirty="0" err="1" smtClean="0"/>
              <a:t>cricothyroid</a:t>
            </a:r>
            <a:r>
              <a:rPr lang="en-US" dirty="0" smtClean="0"/>
              <a:t> membrane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N</a:t>
            </a:r>
            <a:r>
              <a:rPr lang="en-US" dirty="0" smtClean="0"/>
              <a:t>eedle </a:t>
            </a:r>
            <a:r>
              <a:rPr lang="en-US" dirty="0" err="1" smtClean="0"/>
              <a:t>Cricothyrotomy</a:t>
            </a:r>
            <a:r>
              <a:rPr lang="en-US" dirty="0" smtClean="0"/>
              <a:t> offers: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Oxygenation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Ventilation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Both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Neither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253921574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223520" y="1739900"/>
            <a:ext cx="292100" cy="2921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7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9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377496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Rapid Sequence Intubation (RSI)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Premedicate</a:t>
            </a:r>
            <a:r>
              <a:rPr lang="en-US" dirty="0" smtClean="0"/>
              <a:t> with atropine 0.02 mg/kg under 2 years of age</a:t>
            </a:r>
          </a:p>
          <a:p>
            <a:r>
              <a:rPr lang="en-US" dirty="0" err="1" smtClean="0"/>
              <a:t>Premedicate</a:t>
            </a:r>
            <a:r>
              <a:rPr lang="en-US" dirty="0" smtClean="0"/>
              <a:t> with </a:t>
            </a:r>
            <a:r>
              <a:rPr lang="en-US" dirty="0" err="1" smtClean="0"/>
              <a:t>Lidocaine</a:t>
            </a:r>
            <a:r>
              <a:rPr lang="en-US" dirty="0" smtClean="0"/>
              <a:t> 1 mg/kg for Head Trauma patients</a:t>
            </a:r>
          </a:p>
          <a:p>
            <a:r>
              <a:rPr lang="en-US" dirty="0" smtClean="0"/>
              <a:t>Sedative: based on reason for intubation…</a:t>
            </a:r>
          </a:p>
          <a:p>
            <a:pPr lvl="1"/>
            <a:r>
              <a:rPr lang="en-US" dirty="0" smtClean="0"/>
              <a:t>Asthma/Sepsis: </a:t>
            </a:r>
            <a:r>
              <a:rPr lang="en-US" dirty="0" smtClean="0"/>
              <a:t>Ketamine 2 mg/kg</a:t>
            </a:r>
          </a:p>
          <a:p>
            <a:pPr lvl="1"/>
            <a:r>
              <a:rPr lang="en-US" dirty="0" smtClean="0"/>
              <a:t>Head Injury: </a:t>
            </a:r>
            <a:r>
              <a:rPr lang="en-US" dirty="0" err="1" smtClean="0"/>
              <a:t>Etomidate</a:t>
            </a:r>
            <a:r>
              <a:rPr lang="en-US" dirty="0" smtClean="0"/>
              <a:t> 0.3 mg/kg</a:t>
            </a:r>
          </a:p>
          <a:p>
            <a:r>
              <a:rPr lang="en-US" dirty="0" smtClean="0"/>
              <a:t>Paralytic</a:t>
            </a:r>
            <a:r>
              <a:rPr lang="en-US" dirty="0" smtClean="0"/>
              <a:t>: </a:t>
            </a:r>
            <a:r>
              <a:rPr lang="en-US" dirty="0" err="1" smtClean="0"/>
              <a:t>Rocuronium</a:t>
            </a:r>
            <a:r>
              <a:rPr lang="en-US" dirty="0" smtClean="0"/>
              <a:t> 1 mg/kg</a:t>
            </a:r>
          </a:p>
          <a:p>
            <a:r>
              <a:rPr lang="en-US" dirty="0" smtClean="0"/>
              <a:t>ETT: {16 + age (yr)} / 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Succinylcholine </a:t>
            </a:r>
            <a:r>
              <a:rPr lang="en-US" dirty="0" err="1" smtClean="0"/>
              <a:t>Peds</a:t>
            </a:r>
            <a:r>
              <a:rPr lang="en-US" dirty="0" smtClean="0"/>
              <a:t> Concerns: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Relative contraindication for patients with </a:t>
            </a:r>
            <a:r>
              <a:rPr lang="en-US" dirty="0" err="1" smtClean="0"/>
              <a:t>inc.</a:t>
            </a:r>
            <a:r>
              <a:rPr lang="en-US" dirty="0" smtClean="0"/>
              <a:t> ICP</a:t>
            </a:r>
          </a:p>
          <a:p>
            <a:r>
              <a:rPr lang="en-US" dirty="0"/>
              <a:t>Small risk of malignant hyperthermia and prolonged paralysis, particularly in a child with a </a:t>
            </a:r>
            <a:r>
              <a:rPr lang="en-US" dirty="0" smtClean="0"/>
              <a:t>myopathy</a:t>
            </a:r>
          </a:p>
          <a:p>
            <a:r>
              <a:rPr lang="en-US" dirty="0" smtClean="0"/>
              <a:t>Can </a:t>
            </a:r>
            <a:r>
              <a:rPr lang="en-US" dirty="0"/>
              <a:t>cause </a:t>
            </a:r>
            <a:r>
              <a:rPr lang="en-US" dirty="0" err="1"/>
              <a:t>bradycardia</a:t>
            </a:r>
            <a:r>
              <a:rPr lang="en-US" dirty="0"/>
              <a:t> in infants under 1 </a:t>
            </a:r>
            <a:r>
              <a:rPr lang="en-US" dirty="0" err="1" smtClean="0"/>
              <a:t>yo</a:t>
            </a:r>
            <a:endParaRPr lang="en-US" dirty="0" smtClean="0"/>
          </a:p>
          <a:p>
            <a:r>
              <a:rPr lang="en-US" dirty="0"/>
              <a:t>Contraindicated in patients with known or suspected hyperkalemia (burns, renal failure, etc.) since it causes K to be released when it binds to Ach </a:t>
            </a:r>
            <a:r>
              <a:rPr lang="en-US" dirty="0" smtClean="0"/>
              <a:t>R’s</a:t>
            </a:r>
          </a:p>
          <a:p>
            <a:r>
              <a:rPr lang="en-US" dirty="0"/>
              <a:t>In patients with myopathies or neuromuscular disease, (which may be unrecognized in a child) Ach R’s are </a:t>
            </a:r>
            <a:r>
              <a:rPr lang="en-US" dirty="0" err="1"/>
              <a:t>upregulated</a:t>
            </a:r>
            <a:r>
              <a:rPr lang="en-US" dirty="0"/>
              <a:t> at </a:t>
            </a:r>
            <a:r>
              <a:rPr lang="en-US" dirty="0" smtClean="0"/>
              <a:t>endplates; with </a:t>
            </a:r>
            <a:r>
              <a:rPr lang="en-US" dirty="0" err="1"/>
              <a:t>Succ</a:t>
            </a:r>
            <a:r>
              <a:rPr lang="en-US" dirty="0"/>
              <a:t> use, massive amounts of K can be released precipitating </a:t>
            </a:r>
            <a:r>
              <a:rPr lang="en-US" dirty="0" err="1"/>
              <a:t>hyperkalemic</a:t>
            </a:r>
            <a:r>
              <a:rPr lang="en-US" dirty="0"/>
              <a:t> </a:t>
            </a:r>
            <a:r>
              <a:rPr lang="en-US" dirty="0" smtClean="0"/>
              <a:t>arrest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26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Describe unique characteristics of pediatric trauma patients</a:t>
            </a:r>
          </a:p>
          <a:p>
            <a:r>
              <a:rPr lang="en-US" dirty="0" smtClean="0"/>
              <a:t>Describe ATLS </a:t>
            </a:r>
            <a:r>
              <a:rPr lang="en-US" dirty="0" smtClean="0">
                <a:solidFill>
                  <a:srgbClr val="FFFFFF"/>
                </a:solidFill>
              </a:rPr>
              <a:t>Pediatric Airway Issues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Describe ATLS Pediatric </a:t>
            </a:r>
            <a:r>
              <a:rPr lang="en-US" dirty="0" smtClean="0"/>
              <a:t>B</a:t>
            </a:r>
            <a:r>
              <a:rPr lang="en-US" dirty="0" smtClean="0">
                <a:solidFill>
                  <a:srgbClr val="800000"/>
                </a:solidFill>
              </a:rPr>
              <a:t>reathing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Circulation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Disability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Environment Issues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Infant breathes 30-40 times per minute</a:t>
            </a:r>
          </a:p>
          <a:p>
            <a:r>
              <a:rPr lang="en-US" dirty="0" smtClean="0"/>
              <a:t>Child breathes 20 times per minute</a:t>
            </a:r>
          </a:p>
          <a:p>
            <a:r>
              <a:rPr lang="en-US" dirty="0" smtClean="0"/>
              <a:t>Tidal Volume: 8 cc/kg</a:t>
            </a:r>
          </a:p>
          <a:p>
            <a:r>
              <a:rPr lang="en-US" dirty="0" smtClean="0"/>
              <a:t>Needle decompression and chest tubes are done in the same manner as in adults (see PALS card for chest tube sizes)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Describe unique characteristics of pediatric trauma patients</a:t>
            </a:r>
          </a:p>
          <a:p>
            <a:r>
              <a:rPr lang="en-US" dirty="0" smtClean="0"/>
              <a:t>Describe ATLS Pediatric </a:t>
            </a:r>
            <a:r>
              <a:rPr lang="en-US" dirty="0" smtClean="0">
                <a:solidFill>
                  <a:srgbClr val="FFFFFF"/>
                </a:solidFill>
              </a:rPr>
              <a:t>Airway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Breathing Issues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Describe ATLS Pediatric </a:t>
            </a:r>
            <a:r>
              <a:rPr lang="en-US" dirty="0" smtClean="0"/>
              <a:t>C</a:t>
            </a:r>
            <a:r>
              <a:rPr lang="en-US" dirty="0" smtClean="0">
                <a:solidFill>
                  <a:srgbClr val="800000"/>
                </a:solidFill>
              </a:rPr>
              <a:t>irculation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Disability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Environment Issues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Blood volume child can lose before hypotension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10 %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20 %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30 %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40 %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20074550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172720" y="29591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7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9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6935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Child’s blood volume is: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60 cc/kg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80 cc/kg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100 cc/kg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120 cc/kg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304391484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172720" y="23749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7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9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76505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Children can compensate well for blood loss and may lose </a:t>
            </a:r>
            <a:r>
              <a:rPr lang="en-US" dirty="0" smtClean="0"/>
              <a:t>30</a:t>
            </a:r>
            <a:r>
              <a:rPr lang="en-US" dirty="0" smtClean="0"/>
              <a:t>% of their circulating blood volume before they manifest systolic hypotension</a:t>
            </a:r>
          </a:p>
          <a:p>
            <a:r>
              <a:rPr lang="en-US" dirty="0" smtClean="0"/>
              <a:t>Child’s blood volume: 80 </a:t>
            </a:r>
            <a:r>
              <a:rPr lang="en-US" dirty="0" smtClean="0"/>
              <a:t>cc/kg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20 cc/kg boluses?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</a:t>
            </a:r>
            <a:r>
              <a:rPr lang="en-US" dirty="0" smtClean="0"/>
              <a:t>it were all to remain in the vascular space, 20 cc/kg NS would replace 25% of blood </a:t>
            </a:r>
            <a:r>
              <a:rPr lang="en-US" dirty="0" smtClean="0"/>
              <a:t>volume</a:t>
            </a:r>
          </a:p>
          <a:p>
            <a:r>
              <a:rPr lang="en-US" dirty="0"/>
              <a:t>S</a:t>
            </a:r>
            <a:r>
              <a:rPr lang="en-US" dirty="0" smtClean="0"/>
              <a:t>aline will distribute itself in a 3:1 ratio of the extravascular to the intravascular space</a:t>
            </a:r>
          </a:p>
          <a:p>
            <a:r>
              <a:rPr lang="en-US" dirty="0" smtClean="0"/>
              <a:t>Therefore, you </a:t>
            </a:r>
            <a:r>
              <a:rPr lang="en-US" dirty="0" smtClean="0"/>
              <a:t>need to give 60 cc/kg of NS to replace 25% of blood volume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40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will stand and state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smtClean="0"/>
              <a:t>systolic BP cut-off for hypotension for a neonate, infant, child, and </a:t>
            </a:r>
            <a:r>
              <a:rPr lang="en-US" dirty="0" smtClean="0"/>
              <a:t>adult:</a:t>
            </a:r>
            <a:endParaRPr lang="en-US" dirty="0" smtClean="0"/>
          </a:p>
          <a:p>
            <a:r>
              <a:rPr lang="en-US" dirty="0" smtClean="0"/>
              <a:t>Answers…</a:t>
            </a:r>
          </a:p>
          <a:p>
            <a:pPr lvl="1"/>
            <a:r>
              <a:rPr lang="en-US" dirty="0" smtClean="0"/>
              <a:t>Neonate (0-30 days) : 60</a:t>
            </a:r>
          </a:p>
          <a:p>
            <a:pPr lvl="1"/>
            <a:r>
              <a:rPr lang="en-US" dirty="0" smtClean="0"/>
              <a:t>Infant (1 mo – 1 yr) : 70</a:t>
            </a:r>
          </a:p>
          <a:p>
            <a:pPr lvl="1"/>
            <a:r>
              <a:rPr lang="en-US" dirty="0" smtClean="0"/>
              <a:t>Child (1 yr – 10 yr) : 70 + {age (yrs) </a:t>
            </a:r>
            <a:r>
              <a:rPr lang="en-US" dirty="0" err="1" smtClean="0"/>
              <a:t>x</a:t>
            </a:r>
            <a:r>
              <a:rPr lang="en-US" dirty="0" smtClean="0"/>
              <a:t> 2}</a:t>
            </a:r>
          </a:p>
          <a:p>
            <a:pPr lvl="1"/>
            <a:r>
              <a:rPr lang="en-US" dirty="0" smtClean="0"/>
              <a:t>Adult (&gt; 10 yr) : 90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does cardiac arrest happen in children?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Airway compromise and blood loss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hypoxia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tachycardia to compensate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hypotension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bradycardia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arrest</a:t>
            </a:r>
          </a:p>
          <a:p>
            <a:r>
              <a:rPr lang="en-US" dirty="0" smtClean="0">
                <a:sym typeface="Wingdings"/>
              </a:rPr>
              <a:t>Note: Hypotension is a pre-arrest state in pediatric resuscitations.  If a child is </a:t>
            </a:r>
            <a:r>
              <a:rPr lang="en-US" dirty="0" err="1" smtClean="0">
                <a:sym typeface="Wingdings"/>
              </a:rPr>
              <a:t>hypotensive</a:t>
            </a:r>
            <a:r>
              <a:rPr lang="en-US" dirty="0" smtClean="0">
                <a:sym typeface="Wingdings"/>
              </a:rPr>
              <a:t>, they are usually only a few minutes away from arresting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in adult ATLS, “D” involves checking the pupil response and calculating a GCS</a:t>
            </a:r>
          </a:p>
          <a:p>
            <a:r>
              <a:rPr lang="en-US" dirty="0" smtClean="0"/>
              <a:t>Pediatric GCS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long live the PALS card!</a:t>
            </a:r>
          </a:p>
          <a:p>
            <a:pPr lvl="1"/>
            <a:r>
              <a:rPr lang="en-US" dirty="0" smtClean="0">
                <a:sym typeface="Wingdings"/>
              </a:rPr>
              <a:t>Verbal response:</a:t>
            </a:r>
          </a:p>
          <a:p>
            <a:pPr lvl="1"/>
            <a:r>
              <a:rPr lang="en-US" dirty="0" smtClean="0">
                <a:sym typeface="Wingdings"/>
              </a:rPr>
              <a:t>Appropriate words, social smile, fix and follow = 5</a:t>
            </a:r>
          </a:p>
          <a:p>
            <a:pPr lvl="1"/>
            <a:r>
              <a:rPr lang="en-US" dirty="0" smtClean="0">
                <a:sym typeface="Wingdings"/>
              </a:rPr>
              <a:t>Cries, but consolable = 4</a:t>
            </a:r>
          </a:p>
          <a:p>
            <a:pPr lvl="1"/>
            <a:r>
              <a:rPr lang="en-US" dirty="0" smtClean="0">
                <a:sym typeface="Wingdings"/>
              </a:rPr>
              <a:t>Persistently irritable = 3</a:t>
            </a:r>
          </a:p>
          <a:p>
            <a:pPr lvl="1"/>
            <a:r>
              <a:rPr lang="en-US" dirty="0" smtClean="0">
                <a:sym typeface="Wingdings"/>
              </a:rPr>
              <a:t>Restless, agitated = 2</a:t>
            </a:r>
          </a:p>
          <a:p>
            <a:pPr lvl="1"/>
            <a:r>
              <a:rPr lang="en-US" dirty="0" smtClean="0">
                <a:sym typeface="Wingdings"/>
              </a:rPr>
              <a:t>None =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Describe unique characteristics of pediatric trauma patients</a:t>
            </a:r>
          </a:p>
          <a:p>
            <a:r>
              <a:rPr lang="en-US" dirty="0" smtClean="0"/>
              <a:t>Describe ATLS </a:t>
            </a:r>
            <a:r>
              <a:rPr lang="en-US" dirty="0" smtClean="0">
                <a:solidFill>
                  <a:srgbClr val="FFFFFF"/>
                </a:solidFill>
              </a:rPr>
              <a:t>Pediatric Airway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Breathing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Circulation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Disability Issues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Describe ATLS Pediatric Environment Issues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Name the most common cause of death/disability in childhood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Sepsis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Trauma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Cardiac malformations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Seizures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63631062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172720" y="23749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8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331271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Most serious Pediatric Trauma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Penetrating Injury to torso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Blunt injury to torso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Penetrating injury to head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Blunt injury to head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84788848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-60960" y="5194300"/>
            <a:ext cx="647700" cy="6477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7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9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300575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Injury/trauma </a:t>
            </a:r>
            <a:r>
              <a:rPr lang="en-US" dirty="0" smtClean="0"/>
              <a:t>continues to be the most common cause of </a:t>
            </a:r>
            <a:r>
              <a:rPr lang="en-US" dirty="0" smtClean="0"/>
              <a:t>death/disability </a:t>
            </a:r>
            <a:r>
              <a:rPr lang="en-US" dirty="0" smtClean="0"/>
              <a:t>in childhood</a:t>
            </a:r>
          </a:p>
          <a:p>
            <a:r>
              <a:rPr lang="en-US" dirty="0" smtClean="0"/>
              <a:t>Most serious pediatric trauma is blunt trauma that involves the brain</a:t>
            </a:r>
          </a:p>
          <a:p>
            <a:r>
              <a:rPr lang="en-US" dirty="0" smtClean="0"/>
              <a:t>As a result, apnea, hypoventilation, and hypoxia occur five times more often than </a:t>
            </a:r>
            <a:r>
              <a:rPr lang="en-US" dirty="0" err="1" smtClean="0"/>
              <a:t>hypovolemia</a:t>
            </a:r>
            <a:r>
              <a:rPr lang="en-US" dirty="0" smtClean="0"/>
              <a:t> with hypotension in seriously injured children</a:t>
            </a:r>
          </a:p>
          <a:p>
            <a:r>
              <a:rPr lang="en-US" dirty="0" smtClean="0"/>
              <a:t>Size/Shape of body, Skeleton, and Surface Area differences result in specific issues…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46ED94863A714AA19C09A48F7E51EC53"/>
  <p:tag name="TPVERSION" val="5"/>
  <p:tag name="TPFULLVERSION" val="5.3.0.3294"/>
  <p:tag name="PPTVERSION" val="14"/>
  <p:tag name="TPOS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41AB3F0B362545269305A6DC80516B2D&lt;/guid&gt;&#10;        &lt;description /&gt;&#10;        &lt;date&gt;3/18/2014 12:08:28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99A753DEA30440BC988905288350E690&lt;/guid&gt;&#10;            &lt;repollguid&gt;FFBEF5FB780240B4B797528B9A63D01C&lt;/repollguid&gt;&#10;            &lt;sourceid&gt;3C00441C44F6463DB8FF224448408519&lt;/sourceid&gt;&#10;            &lt;questiontext&gt;Length of infant trachea: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31B728BC4D894E58924D54522C301963&lt;/guid&gt;&#10;                    &lt;answertext&gt;5 cm&lt;/answertext&gt;&#10;                    &lt;valuetype&gt;1&lt;/valuetype&gt;&#10;                &lt;/answer&gt;&#10;                &lt;answer&gt;&#10;                    &lt;guid&gt;56CE58F5C5BB45B6B97DBE2B947AFFCD&lt;/guid&gt;&#10;                    &lt;answertext&gt;9 cm&lt;/answertext&gt;&#10;                    &lt;valuetype&gt;-1&lt;/valuetype&gt;&#10;                &lt;/answer&gt;&#10;                &lt;answer&gt;&#10;                    &lt;guid&gt;BDA2007118354EF78B78CE302C4E78FB&lt;/guid&gt;&#10;                    &lt;answertext&gt;12 cm&lt;/answertext&gt;&#10;                    &lt;valuetype&gt;-1&lt;/valuetype&gt;&#10;                &lt;/answer&gt;&#10;                &lt;answer&gt;&#10;                    &lt;guid&gt;930AF86700A6441795E45D291A78953A&lt;/guid&gt;&#10;                    &lt;answertext&gt;15 cm&lt;/answertext&gt;&#10;                    &lt;valuetype&gt;-1&lt;/valuetype&gt;&#10;                &lt;/answer&gt;&#10;            &lt;/answers&gt;&#10;        &lt;/multichoice&gt;&#10;    &lt;/questions&gt;&#10;&lt;/questionlist&gt;"/>
  <p:tag name="RESULTS" val="Length of infant trachea:[;crlf;]30[;]30[;]30[;]False[;]10[;][;crlf;]2.23333333333333[;]2[;]1.05461946797043[;]1.11222222222222[;crlf;]10[;]1[;]5 cm1[;]5 cm[;][;crlf;]7[;]-1[;]9 cm2[;]9 cm[;][;crlf;]9[;]-1[;]12 cm3[;]12 cm[;][;crlf;]4[;]-1[;]15 cm4[;]15 cm[;]"/>
  <p:tag name="LIVECHARTING" val="False"/>
  <p:tag name="AUTOOPENPOLL" val="True"/>
  <p:tag name="AUTOFORMATCHART" val="True"/>
  <p:tag name="HASRESULT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17172C3736AE47A18EC0A4D0F962374D&lt;/guid&gt;&#10;        &lt;description /&gt;&#10;        &lt;date&gt;3/18/2014 12:11:51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FB74B53C154C4E4C99002FCFD5BDA856&lt;/guid&gt;&#10;            &lt;repollguid&gt;9F6BB1F8E86043BAB610A360A8FBA34F&lt;/repollguid&gt;&#10;            &lt;sourceid&gt;9AC3141234ED46DF9BDFAACFE70E7482&lt;/sourceid&gt;&#10;            &lt;questiontext&gt;Smallest area of child’s airway: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12890DCED26141A0A552F2A313B05C14&lt;/guid&gt;&#10;                    &lt;answertext&gt;Retropharyx&lt;/answertext&gt;&#10;                    &lt;valuetype&gt;-1&lt;/valuetype&gt;&#10;                &lt;/answer&gt;&#10;                &lt;answer&gt;&#10;                    &lt;guid&gt;262DE851DEA247B1A5B59319D3708162&lt;/guid&gt;&#10;                    &lt;answertext&gt;Vocal cords&lt;/answertext&gt;&#10;                    &lt;valuetype&gt;-1&lt;/valuetype&gt;&#10;                &lt;/answer&gt;&#10;                &lt;answer&gt;&#10;                    &lt;guid&gt;D01CED1D175642178801D48BFB6D5687&lt;/guid&gt;&#10;                    &lt;answertext&gt;Cricoid ring&lt;/answertext&gt;&#10;                    &lt;valuetype&gt;1&lt;/valuetype&gt;&#10;                &lt;/answer&gt;&#10;                &lt;answer&gt;&#10;                    &lt;guid&gt;701BFF53FBE04C279DAB191448BC893C&lt;/guid&gt;&#10;                    &lt;answertext&gt;Thyroid cartilage&lt;/answertext&gt;&#10;                    &lt;valuetype&gt;-1&lt;/valuetype&gt;&#10;                &lt;/answer&gt;&#10;            &lt;/answers&gt;&#10;        &lt;/multichoice&gt;&#10;    &lt;/questions&gt;&#10;&lt;/questionlist&gt;"/>
  <p:tag name="RESULTS" val="Smallest area of child’s airway:[;crlf;]30[;]30[;]30[;]False[;]6[;][;crlf;]2.3[;]2[;]1.1[;]1.21[;crlf;]9[;]-1[;]Retropharyx1[;]Retropharyx[;][;crlf;]9[;]-1[;]Vocal cords2[;]Vocal cords[;][;crlf;]6[;]1[;]Cricoid ring3[;]Cricoid ring[;][;crlf;]6[;]-1[;]Thyroid cartilage4[;]Thyroid cartilage[;]"/>
  <p:tag name="LIVECHARTING" val="False"/>
  <p:tag name="AUTOOPENPOLL" val="True"/>
  <p:tag name="AUTOFORMATCHART" val="True"/>
  <p:tag name="HASRESULTS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381DD5ADD7EA44209C398A04AEE6C97A&lt;/guid&gt;&#10;        &lt;description /&gt;&#10;        &lt;date&gt;3/18/2014 11:42:33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BB4D7FE838AF4E8499616C0E16170A2B&lt;/guid&gt;&#10;            &lt;repollguid&gt;932568FD5E044C7284DBDAB5EFF875A0&lt;/repollguid&gt;&#10;            &lt;sourceid&gt;49E01396FBF04C2CBBBFDD3D50DB7A21&lt;/sourceid&gt;&#10;            &lt;questiontext&gt;Name the most common cause of death/disability in childhood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B051B090D925474488A53427FAAD70C4&lt;/guid&gt;&#10;                    &lt;answertext&gt;Sepsis&lt;/answertext&gt;&#10;                    &lt;valuetype&gt;-1&lt;/valuetype&gt;&#10;                &lt;/answer&gt;&#10;                &lt;answer&gt;&#10;                    &lt;guid&gt;7A9D2A11F9F645ABB4EBB670140F3740&lt;/guid&gt;&#10;                    &lt;answertext&gt;Trauma&lt;/answertext&gt;&#10;                    &lt;valuetype&gt;1&lt;/valuetype&gt;&#10;                &lt;/answer&gt;&#10;                &lt;answer&gt;&#10;                    &lt;guid&gt;EC6F3F98AEAC47CE8EFF6D1FB561A562&lt;/guid&gt;&#10;                    &lt;answertext&gt;Cardiac malformations&lt;/answertext&gt;&#10;                    &lt;valuetype&gt;-1&lt;/valuetype&gt;&#10;                &lt;/answer&gt;&#10;                &lt;answer&gt;&#10;                    &lt;guid&gt;CCD261986058454C8F436C206EB995E4&lt;/guid&gt;&#10;                    &lt;answertext&gt;Seizures&lt;/answertext&gt;&#10;                    &lt;valuetype&gt;-1&lt;/valuetype&gt;&#10;                &lt;/answer&gt;&#10;            &lt;/answers&gt;&#10;        &lt;/multichoice&gt;&#10;    &lt;/questions&gt;&#10;&lt;/questionlist&gt;"/>
  <p:tag name="RESULTS" val="Name the most common cause of death/disability in childhood[;crlf;]30[;]30[;]30[;]False[;]7[;][;crlf;]2.23333333333333[;]2[;]1.05461946797043[;]1.11222222222222[;crlf;]10[;]-1[;]Sepsis1[;]Sepsis[;][;crlf;]7[;]1[;]Trauma2[;]Trauma[;][;crlf;]9[;]-1[;]Cardiac malformations3[;]Cardiac malformations[;][;crlf;]4[;]-1[;]Seizures4[;]Seizures[;]"/>
  <p:tag name="LIVECHARTING" val="False"/>
  <p:tag name="AUTOOPENPOLL" val="True"/>
  <p:tag name="AUTOFORMATCHART" val="True"/>
  <p:tag name="HASRESULTS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5E3FA47853A542388D1201C4CE1F7D32&lt;/guid&gt;&#10;        &lt;description /&gt;&#10;        &lt;date&gt;3/18/2014 12:19:11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6DFB930153A94ADB9D178C0F545EB52A&lt;/guid&gt;&#10;            &lt;repollguid&gt;FAB15CFC03824A798A6F395E1E341284&lt;/repollguid&gt;&#10;            &lt;sourceid&gt;B67F492F3EE348AF81ED24C178EB2A67&lt;/sourceid&gt;&#10;            &lt;questiontext&gt;Needle Cricothyrotomy offers: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0D2D4B92A8A6451481F3528A84B4D6B2&lt;/guid&gt;&#10;                    &lt;answertext&gt;Oxygenation&lt;/answertext&gt;&#10;                    &lt;valuetype&gt;1&lt;/valuetype&gt;&#10;                &lt;/answer&gt;&#10;                &lt;answer&gt;&#10;                    &lt;guid&gt;4F5A8FA90BF944DD927CFC889969F2C2&lt;/guid&gt;&#10;                    &lt;answertext&gt;Ventilation&lt;/answertext&gt;&#10;                    &lt;valuetype&gt;-1&lt;/valuetype&gt;&#10;                &lt;/answer&gt;&#10;                &lt;answer&gt;&#10;                    &lt;guid&gt;1D56A2BA29194F77ACA223D26FD960C4&lt;/guid&gt;&#10;                    &lt;answertext&gt;Both&lt;/answertext&gt;&#10;                    &lt;valuetype&gt;-1&lt;/valuetype&gt;&#10;                &lt;/answer&gt;&#10;                &lt;answer&gt;&#10;                    &lt;guid&gt;BD0580148D294E5B9CCEA385243312A7&lt;/guid&gt;&#10;                    &lt;answertext&gt;Neither&lt;/answertext&gt;&#10;                    &lt;valuetype&gt;-1&lt;/valuetype&gt;&#10;                &lt;/answer&gt;&#10;            &lt;/answers&gt;&#10;        &lt;/multichoice&gt;&#10;    &lt;/questions&gt;&#10;&lt;/questionlist&gt;"/>
  <p:tag name="RESULTS" val="Needle Cricothyrotomy offers:[;crlf;]30[;]30[;]30[;]False[;]6[;][;crlf;]2.46666666666667[;]3[;]0.956846672960488[;]0.915555555555556[;crlf;]6[;]1[;]Oxygenation1[;]Oxygenation[;][;crlf;]8[;]-1[;]Ventilation2[;]Ventilation[;][;crlf;]12[;]-1[;]Both3[;]Both[;][;crlf;]4[;]-1[;]Neither4[;]Neither[;]"/>
  <p:tag name="LIVECHARTING" val="False"/>
  <p:tag name="AUTOOPENPOLL" val="True"/>
  <p:tag name="AUTOFORMATCHART" val="True"/>
  <p:tag name="HASRESULTS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5644D337D350485EBBD2B5BC6E3FF32B&lt;/guid&gt;&#10;        &lt;description /&gt;&#10;        &lt;date&gt;3/18/2014 12:35:35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4B921CCAD3D848E993DC95D2339CAEC7&lt;/guid&gt;&#10;            &lt;repollguid&gt;C8CA0AC18F8748BBA90F1A7D5FAC10AE&lt;/repollguid&gt;&#10;            &lt;sourceid&gt;469000BCCE1F470E8C3D88BDF45819B7&lt;/sourceid&gt;&#10;            &lt;questiontext&gt;Blood volume child can lose before hypotension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88B85A01D6CE4A3CA208735AB0F6AA50&lt;/guid&gt;&#10;                    &lt;answertext&gt;10 %&lt;/answertext&gt;&#10;                    &lt;valuetype&gt;-1&lt;/valuetype&gt;&#10;                &lt;/answer&gt;&#10;                &lt;answer&gt;&#10;                    &lt;guid&gt;FFCE555F441249629A06F9CA395ECF3C&lt;/guid&gt;&#10;                    &lt;answertext&gt;20 %&lt;/answertext&gt;&#10;                    &lt;valuetype&gt;-1&lt;/valuetype&gt;&#10;                &lt;/answer&gt;&#10;                &lt;answer&gt;&#10;                    &lt;guid&gt;1FBD09605AE34CB589AD9F6A25C06D8B&lt;/guid&gt;&#10;                    &lt;answertext&gt;30 %&lt;/answertext&gt;&#10;                    &lt;valuetype&gt;1&lt;/valuetype&gt;&#10;                &lt;/answer&gt;&#10;                &lt;answer&gt;&#10;                    &lt;guid&gt;21A54BA4BFF5401C8C619868BBA6FDE0&lt;/guid&gt;&#10;                    &lt;answertext&gt;40 %&lt;/answertext&gt;&#10;                    &lt;valuetype&gt;-1&lt;/valuetype&gt;&#10;                &lt;/answer&gt;&#10;            &lt;/answers&gt;&#10;        &lt;/multichoice&gt;&#10;    &lt;/questions&gt;&#10;&lt;/questionlist&gt;"/>
  <p:tag name="RESULTS" val="Blood volume child can lose before hypotension[;crlf;]30[;]30[;]30[;]False[;]11[;][;crlf;]2.46666666666667[;]2.5[;]0.92135166407235[;]0.848888888888889[;crlf;]5[;]-1[;]10 %1[;]10 %[;][;crlf;]10[;]-1[;]20 %2[;]20 %[;][;crlf;]11[;]1[;]30 %3[;]30 %[;][;crlf;]4[;]-1[;]40 %4[;]40 %[;]"/>
  <p:tag name="LIVECHARTING" val="False"/>
  <p:tag name="AUTOOPENPOLL" val="True"/>
  <p:tag name="AUTOFORMATCHART" val="True"/>
  <p:tag name="HASRESULTS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89EF413E14DE47268DEE5CA0730F9AAF&lt;/guid&gt;&#10;        &lt;description /&gt;&#10;        &lt;date&gt;3/18/2014 12:38:02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D55F581D514F4333B2EAEFA378583F02&lt;/guid&gt;&#10;            &lt;repollguid&gt;15C1113735EF4F2E80FD1212B3D1C763&lt;/repollguid&gt;&#10;            &lt;sourceid&gt;D7CE27EBC1A843BB8432C308D1E99372&lt;/sourceid&gt;&#10;            &lt;questiontext&gt;Child’s blood volume is: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E8AB9E0E84B94197AF4DCADD004F3425&lt;/guid&gt;&#10;                    &lt;answertext&gt;60 cc/kg&lt;/answertext&gt;&#10;                    &lt;valuetype&gt;-1&lt;/valuetype&gt;&#10;                &lt;/answer&gt;&#10;                &lt;answer&gt;&#10;                    &lt;guid&gt;2A1E6A34E7B649B28A11E0DEF5AF2315&lt;/guid&gt;&#10;                    &lt;answertext&gt;80 cc/kg&lt;/answertext&gt;&#10;                    &lt;valuetype&gt;1&lt;/valuetype&gt;&#10;                &lt;/answer&gt;&#10;                &lt;answer&gt;&#10;                    &lt;guid&gt;17353572F45E4458BBE8C1F977CA7F22&lt;/guid&gt;&#10;                    &lt;answertext&gt;100 cc/kg&lt;/answertext&gt;&#10;                    &lt;valuetype&gt;-1&lt;/valuetype&gt;&#10;                &lt;/answer&gt;&#10;                &lt;answer&gt;&#10;                    &lt;guid&gt;E833DBCEEA384C46A79A86043FC0A801&lt;/guid&gt;&#10;                    &lt;answertext&gt;120 cc/kg&lt;/answertext&gt;&#10;                    &lt;valuetype&gt;-1&lt;/valuetype&gt;&#10;                &lt;/answer&gt;&#10;            &lt;/answers&gt;&#10;        &lt;/multichoice&gt;&#10;    &lt;/questions&gt;&#10;&lt;/questionlist&gt;"/>
  <p:tag name="RESULTS" val="Child’s blood volume is:[;crlf;]30[;]30[;]30[;]False[;]7[;][;crlf;]2.26666666666667[;]2[;]1.09341463112378[;]1.19555555555556[;crlf;]10[;]-1[;]60 cc/kg1[;]60 cc/kg[;][;crlf;]7[;]1[;]80 cc/kg2[;]80 cc/kg[;][;crlf;]8[;]-1[;]100 cc/kg3[;]100 cc/kg[;][;crlf;]5[;]-1[;]120 cc/kg4[;]120 cc/kg[;]"/>
  <p:tag name="LIVECHARTING" val="False"/>
  <p:tag name="AUTOOPENPOLL" val="True"/>
  <p:tag name="AUTOFORMATCHART" val="True"/>
  <p:tag name="HASRESULTS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LABELFORMAT" val="1"/>
  <p:tag name="COLORTYPE" val="SCHEM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726C26B5411A4DC994C9F51690BBCD24&lt;/guid&gt;&#10;        &lt;description /&gt;&#10;        &lt;date&gt;3/18/2014 12:01:51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5C0590E6A7C344C4AF29FAA9A9258664&lt;/guid&gt;&#10;            &lt;repollguid&gt;EF37DE15E91549F387D8DB6E9CC1C6A2&lt;/repollguid&gt;&#10;            &lt;sourceid&gt;564A0DDDCC3F42C9893DED35B26AD1A6&lt;/sourceid&gt;&#10;            &lt;questiontext&gt;Most serious Pediatric Trauma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A9F744F681324FE7ADFCAE121AFC98D0&lt;/guid&gt;&#10;                    &lt;answertext&gt;Penetrating Injury to torso&lt;/answertext&gt;&#10;                    &lt;valuetype&gt;-1&lt;/valuetype&gt;&#10;                &lt;/answer&gt;&#10;                &lt;answer&gt;&#10;                    &lt;guid&gt;BE2BAFB347AD4129A74B70A5F684AF49&lt;/guid&gt;&#10;                    &lt;answertext&gt;Blunt injury to torso&lt;/answertext&gt;&#10;                    &lt;valuetype&gt;-1&lt;/valuetype&gt;&#10;                &lt;/answer&gt;&#10;                &lt;answer&gt;&#10;                    &lt;guid&gt;6DFDC2814A614D8DBDE693929FB3A238&lt;/guid&gt;&#10;                    &lt;answertext&gt;Penetrating injury to head&lt;/answertext&gt;&#10;                    &lt;valuetype&gt;-1&lt;/valuetype&gt;&#10;                &lt;/answer&gt;&#10;                &lt;answer&gt;&#10;                    &lt;guid&gt;36FD3FB1786241A4ACCCC6BBF60CDBF3&lt;/guid&gt;&#10;                    &lt;answertext&gt;Blunt injury to head&lt;/answertext&gt;&#10;                    &lt;valuetype&gt;1&lt;/valuetype&gt;&#10;                &lt;/answer&gt;&#10;            &lt;/answers&gt;&#10;        &lt;/multichoice&gt;&#10;    &lt;/questions&gt;&#10;&lt;/questionlist&gt;"/>
  <p:tag name="RESULTS" val="Most serious Pediatric Trauma[;crlf;]30[;]30[;]30[;]False[;]12[;][;crlf;]2.56666666666667[;]2[;]1.28279209365959[;]1.64555555555556[;crlf;]9[;]-1[;]Penetrating Injury to torso1[;]Penetrating Injury to torso[;][;crlf;]7[;]-1[;]Blunt injury to torso2[;]Blunt injury to torso[;][;crlf;]2[;]-1[;]Penetrating injury to head3[;]Penetrating injury to head[;][;crlf;]12[;]1[;]Blunt injury to head4[;]Blunt injury to head[;]"/>
  <p:tag name="LIVECHARTING" val="False"/>
  <p:tag name="AUTOOPENPOLL" val="True"/>
  <p:tag name="AUTOFORMATCHART" val="True"/>
  <p:tag name="HASRESULT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ヒラギノ丸ゴ Pro W4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ＭＳ 明朝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Apex.thmx</Template>
  <TotalTime>2062</TotalTime>
  <Words>1700</Words>
  <Application>Microsoft Office PowerPoint</Application>
  <PresentationFormat>On-screen Show (4:3)</PresentationFormat>
  <Paragraphs>232</Paragraphs>
  <Slides>42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Apex</vt:lpstr>
      <vt:lpstr>Microsoft Graph Chart</vt:lpstr>
      <vt:lpstr>PEM|COR: ATLS &amp; RSI</vt:lpstr>
      <vt:lpstr>PEM|CoR: 2013-2014</vt:lpstr>
      <vt:lpstr>Learning Objectives</vt:lpstr>
      <vt:lpstr>First, a reminder…</vt:lpstr>
      <vt:lpstr>Learning Objectives</vt:lpstr>
      <vt:lpstr>Name the most common cause of death/disability in childhood</vt:lpstr>
      <vt:lpstr>Most serious Pediatric Trauma</vt:lpstr>
      <vt:lpstr>Introduction</vt:lpstr>
      <vt:lpstr>Size and Shape</vt:lpstr>
      <vt:lpstr>Skeleton</vt:lpstr>
      <vt:lpstr>Surface Area</vt:lpstr>
      <vt:lpstr>Learning Objectives</vt:lpstr>
      <vt:lpstr>Airway</vt:lpstr>
      <vt:lpstr>Airway Anatomy: Head</vt:lpstr>
      <vt:lpstr>PowerPoint Presentation</vt:lpstr>
      <vt:lpstr>Airway Anatomy: Larynx</vt:lpstr>
      <vt:lpstr>PowerPoint Presentation</vt:lpstr>
      <vt:lpstr>Length of infant trachea:</vt:lpstr>
      <vt:lpstr>Airway Anatomy: Trachea</vt:lpstr>
      <vt:lpstr>Smallest area of child’s airway:</vt:lpstr>
      <vt:lpstr>Airway Management</vt:lpstr>
      <vt:lpstr>Nasotracheal Intubation</vt:lpstr>
      <vt:lpstr>Cricothyroidotomy</vt:lpstr>
      <vt:lpstr>Needle Cricothyrotomy offers:</vt:lpstr>
      <vt:lpstr>Rapid Sequence Intubation (RSI)</vt:lpstr>
      <vt:lpstr>Succinylcholine Peds Concerns:</vt:lpstr>
      <vt:lpstr>Learning Objectives</vt:lpstr>
      <vt:lpstr>Breathing</vt:lpstr>
      <vt:lpstr>Learning Objectives</vt:lpstr>
      <vt:lpstr>Blood volume child can lose before hypotension</vt:lpstr>
      <vt:lpstr>Child’s blood volume is:</vt:lpstr>
      <vt:lpstr>Circulation</vt:lpstr>
      <vt:lpstr>Why 20 cc/kg boluses?</vt:lpstr>
      <vt:lpstr>Who will stand and state:</vt:lpstr>
      <vt:lpstr>How does cardiac arrest happen in children?</vt:lpstr>
      <vt:lpstr>EZ IO Insertion</vt:lpstr>
      <vt:lpstr>Learning Objectives</vt:lpstr>
      <vt:lpstr>Disability</vt:lpstr>
      <vt:lpstr>Learning Objectives</vt:lpstr>
      <vt:lpstr>Environment/Exposure</vt:lpstr>
      <vt:lpstr>Learning Objectives</vt:lpstr>
      <vt:lpstr>Let’s practice some scenarios with the PEM Fellows</vt:lpstr>
    </vt:vector>
  </TitlesOfParts>
  <Company>SUNY at Buffalo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PEM|CoR: Hypovolemic &amp; Distributive Shock</dc:title>
  <dc:creator>Frank Carnevale</dc:creator>
  <cp:lastModifiedBy>UB</cp:lastModifiedBy>
  <cp:revision>206</cp:revision>
  <dcterms:created xsi:type="dcterms:W3CDTF">2014-03-10T15:48:07Z</dcterms:created>
  <dcterms:modified xsi:type="dcterms:W3CDTF">2014-03-18T17:22:35Z</dcterms:modified>
</cp:coreProperties>
</file>