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81" r:id="rId1"/>
  </p:sldMasterIdLst>
  <p:notesMasterIdLst>
    <p:notesMasterId r:id="rId45"/>
  </p:notesMasterIdLst>
  <p:sldIdLst>
    <p:sldId id="256" r:id="rId2"/>
    <p:sldId id="430" r:id="rId3"/>
    <p:sldId id="412" r:id="rId4"/>
    <p:sldId id="444" r:id="rId5"/>
    <p:sldId id="431" r:id="rId6"/>
    <p:sldId id="434" r:id="rId7"/>
    <p:sldId id="435" r:id="rId8"/>
    <p:sldId id="436" r:id="rId9"/>
    <p:sldId id="437" r:id="rId10"/>
    <p:sldId id="438" r:id="rId11"/>
    <p:sldId id="439" r:id="rId12"/>
    <p:sldId id="440" r:id="rId13"/>
    <p:sldId id="441" r:id="rId14"/>
    <p:sldId id="442" r:id="rId15"/>
    <p:sldId id="443" r:id="rId16"/>
    <p:sldId id="454" r:id="rId17"/>
    <p:sldId id="345" r:id="rId18"/>
    <p:sldId id="404" r:id="rId19"/>
    <p:sldId id="406" r:id="rId20"/>
    <p:sldId id="445" r:id="rId21"/>
    <p:sldId id="446" r:id="rId22"/>
    <p:sldId id="447" r:id="rId23"/>
    <p:sldId id="408" r:id="rId24"/>
    <p:sldId id="453" r:id="rId25"/>
    <p:sldId id="421" r:id="rId26"/>
    <p:sldId id="448" r:id="rId27"/>
    <p:sldId id="449" r:id="rId28"/>
    <p:sldId id="450" r:id="rId29"/>
    <p:sldId id="415" r:id="rId30"/>
    <p:sldId id="451" r:id="rId31"/>
    <p:sldId id="452" r:id="rId32"/>
    <p:sldId id="457" r:id="rId33"/>
    <p:sldId id="458" r:id="rId34"/>
    <p:sldId id="459" r:id="rId35"/>
    <p:sldId id="419" r:id="rId36"/>
    <p:sldId id="422" r:id="rId37"/>
    <p:sldId id="455" r:id="rId38"/>
    <p:sldId id="423" r:id="rId39"/>
    <p:sldId id="426" r:id="rId40"/>
    <p:sldId id="425" r:id="rId41"/>
    <p:sldId id="428" r:id="rId42"/>
    <p:sldId id="456" r:id="rId43"/>
    <p:sldId id="305" r:id="rId44"/>
  </p:sldIdLst>
  <p:sldSz cx="9144000" cy="6858000" type="screen4x3"/>
  <p:notesSz cx="6858000" cy="9144000"/>
  <p:custDataLst>
    <p:tags r:id="rId4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BB588-1052-EA47-A198-C3DD123BA494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03A5C-1D3E-A94B-8572-55A77AAFE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861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95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1125-63B7-4F61-8034-CDF038F538C8}" type="datetime1">
              <a:rPr lang="en-US" smtClean="0"/>
              <a:pPr/>
              <a:t>4/29/2014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B0E4600-0381-4CF3-88F2-7ED7D2E3F9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A04467C-8C47-4B4C-9D3B-995BE41DB01C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tags" Target="../tags/tag3.xml"/><Relationship Id="rId7" Type="http://schemas.openxmlformats.org/officeDocument/2006/relationships/oleObject" Target="../embeddings/oleObject1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tags" Target="../tags/tag7.xml"/><Relationship Id="rId7" Type="http://schemas.openxmlformats.org/officeDocument/2006/relationships/oleObject" Target="../embeddings/oleObject2.bin"/><Relationship Id="rId2" Type="http://schemas.openxmlformats.org/officeDocument/2006/relationships/tags" Target="../tags/tag6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tags" Target="../tags/tag11.xml"/><Relationship Id="rId7" Type="http://schemas.openxmlformats.org/officeDocument/2006/relationships/oleObject" Target="../embeddings/oleObject3.bin"/><Relationship Id="rId2" Type="http://schemas.openxmlformats.org/officeDocument/2006/relationships/tags" Target="../tags/tag10.xml"/><Relationship Id="rId1" Type="http://schemas.openxmlformats.org/officeDocument/2006/relationships/vmlDrawing" Target="../drawings/vmlDrawing3.v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5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14.xml"/><Relationship Id="rId1" Type="http://schemas.openxmlformats.org/officeDocument/2006/relationships/vmlDrawing" Target="../drawings/vmlDrawing4.v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10" Type="http://schemas.openxmlformats.org/officeDocument/2006/relationships/image" Target="../media/image19.png"/><Relationship Id="rId4" Type="http://schemas.openxmlformats.org/officeDocument/2006/relationships/tags" Target="../tags/tag16.xml"/><Relationship Id="rId9" Type="http://schemas.openxmlformats.org/officeDocument/2006/relationships/image" Target="../media/image18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tags" Target="../tags/tag20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19.xml"/><Relationship Id="rId1" Type="http://schemas.openxmlformats.org/officeDocument/2006/relationships/vmlDrawing" Target="../drawings/vmlDrawing5.v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10" Type="http://schemas.openxmlformats.org/officeDocument/2006/relationships/image" Target="../media/image21.png"/><Relationship Id="rId4" Type="http://schemas.openxmlformats.org/officeDocument/2006/relationships/tags" Target="../tags/tag21.xml"/><Relationship Id="rId9" Type="http://schemas.openxmlformats.org/officeDocument/2006/relationships/image" Target="../media/image20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25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24.xml"/><Relationship Id="rId1" Type="http://schemas.openxmlformats.org/officeDocument/2006/relationships/vmlDrawing" Target="../drawings/vmlDrawing6.v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10" Type="http://schemas.openxmlformats.org/officeDocument/2006/relationships/image" Target="../media/image23.png"/><Relationship Id="rId4" Type="http://schemas.openxmlformats.org/officeDocument/2006/relationships/tags" Target="../tags/tag26.xml"/><Relationship Id="rId9" Type="http://schemas.openxmlformats.org/officeDocument/2006/relationships/image" Target="../media/image22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30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29.xml"/><Relationship Id="rId1" Type="http://schemas.openxmlformats.org/officeDocument/2006/relationships/vmlDrawing" Target="../drawings/vmlDrawing7.v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10" Type="http://schemas.openxmlformats.org/officeDocument/2006/relationships/image" Target="../media/image25.png"/><Relationship Id="rId4" Type="http://schemas.openxmlformats.org/officeDocument/2006/relationships/tags" Target="../tags/tag31.xml"/><Relationship Id="rId9" Type="http://schemas.openxmlformats.org/officeDocument/2006/relationships/image" Target="../media/image24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35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34.xml"/><Relationship Id="rId1" Type="http://schemas.openxmlformats.org/officeDocument/2006/relationships/vmlDrawing" Target="../drawings/vmlDrawing8.v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10" Type="http://schemas.openxmlformats.org/officeDocument/2006/relationships/image" Target="../media/image27.png"/><Relationship Id="rId4" Type="http://schemas.openxmlformats.org/officeDocument/2006/relationships/tags" Target="../tags/tag36.xml"/><Relationship Id="rId9" Type="http://schemas.openxmlformats.org/officeDocument/2006/relationships/image" Target="../media/image26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40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39.xml"/><Relationship Id="rId1" Type="http://schemas.openxmlformats.org/officeDocument/2006/relationships/vmlDrawing" Target="../drawings/vmlDrawing9.v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9" Type="http://schemas.openxmlformats.org/officeDocument/2006/relationships/image" Target="../media/image28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45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44.xml"/><Relationship Id="rId1" Type="http://schemas.openxmlformats.org/officeDocument/2006/relationships/vmlDrawing" Target="../drawings/vmlDrawing10.v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image" Target="../media/image29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tags" Target="../tags/tag50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49.xml"/><Relationship Id="rId1" Type="http://schemas.openxmlformats.org/officeDocument/2006/relationships/vmlDrawing" Target="../drawings/vmlDrawing11.v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9" Type="http://schemas.openxmlformats.org/officeDocument/2006/relationships/image" Target="../media/image30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PEM|COR: Cardiac arrest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Frank P. Carnevale, M.D.</a:t>
            </a:r>
          </a:p>
          <a:p>
            <a:r>
              <a:rPr lang="en-US" dirty="0" smtClean="0"/>
              <a:t>Associate Program Director</a:t>
            </a:r>
          </a:p>
          <a:p>
            <a:r>
              <a:rPr lang="en-US" dirty="0" smtClean="0"/>
              <a:t>Pediatric Emergency Medicine Fellowship</a:t>
            </a:r>
          </a:p>
          <a:p>
            <a:r>
              <a:rPr lang="en-US" dirty="0" smtClean="0"/>
              <a:t>Women &amp; Children’s Hospital of Buffalo</a:t>
            </a:r>
          </a:p>
          <a:p>
            <a:r>
              <a:rPr lang="en-US" dirty="0" smtClean="0"/>
              <a:t>State University of New York at Buffalo</a:t>
            </a:r>
          </a:p>
          <a:p>
            <a:r>
              <a:rPr lang="en-US" dirty="0" smtClean="0"/>
              <a:t>April 30, 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ATT0004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" y="0"/>
            <a:ext cx="933061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2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ATT0004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9" y="-43542"/>
            <a:ext cx="7707085" cy="690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30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ATT000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28" y="0"/>
            <a:ext cx="8338457" cy="1104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27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:\ATT0005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" y="0"/>
            <a:ext cx="8969829" cy="689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75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ATT0005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64" y="0"/>
            <a:ext cx="7146636" cy="935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01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ATT0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998" y="0"/>
            <a:ext cx="5450115" cy="78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59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cardiac arrest and describe pathways to arrest along with survival rates</a:t>
            </a:r>
          </a:p>
          <a:p>
            <a:r>
              <a:rPr lang="en-US" dirty="0" smtClean="0"/>
              <a:t>Review the basics of common arrest rhythms, CPR, and defibrillation</a:t>
            </a:r>
          </a:p>
          <a:p>
            <a:r>
              <a:rPr lang="en-US" dirty="0" smtClean="0"/>
              <a:t>Describe the PALS cardiac arrest algorithm, understanding the importance of family presence and post-arrest management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2654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Define cardiac arrest and describe pathways to arrest along with survival rates</a:t>
            </a:r>
          </a:p>
          <a:p>
            <a:r>
              <a:rPr lang="en-US" dirty="0" smtClean="0"/>
              <a:t>Review the basics of common arrest rhythms, CPR, and defibrillation</a:t>
            </a:r>
          </a:p>
          <a:p>
            <a:r>
              <a:rPr lang="en-US" dirty="0" smtClean="0"/>
              <a:t>Describe the PALS cardiac arrest algorithm, understanding the importance of family presence and post-arrest management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Cardiac Arrest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cessation of blood circulation resulting from absent or ineffective cardiac mechanical activity </a:t>
            </a:r>
          </a:p>
          <a:p>
            <a:r>
              <a:rPr lang="en-US" dirty="0" smtClean="0"/>
              <a:t>Clinically, the child is unresponsive and not breathing or only gasping</a:t>
            </a:r>
          </a:p>
          <a:p>
            <a:r>
              <a:rPr lang="en-US" dirty="0" smtClean="0"/>
              <a:t>There is no palpable pulse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4317" y="921257"/>
            <a:ext cx="11653461" cy="51429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PEM|CoR</a:t>
            </a:r>
            <a:r>
              <a:rPr lang="en-US" dirty="0" smtClean="0"/>
              <a:t>: 2013-2014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09-18-13: Hypovolemic &amp; Distributive Shock</a:t>
            </a:r>
          </a:p>
          <a:p>
            <a:r>
              <a:rPr lang="en-US" dirty="0" smtClean="0"/>
              <a:t>10-30-13: Cardiogenic &amp; Obstructive Shock</a:t>
            </a:r>
          </a:p>
          <a:p>
            <a:r>
              <a:rPr lang="en-US" dirty="0" smtClean="0"/>
              <a:t>11-13-13: Tachycardia</a:t>
            </a:r>
          </a:p>
          <a:p>
            <a:r>
              <a:rPr lang="en-US" dirty="0" smtClean="0"/>
              <a:t>01-29-14: </a:t>
            </a:r>
            <a:r>
              <a:rPr lang="en-US" dirty="0" err="1" smtClean="0"/>
              <a:t>Bradycardia</a:t>
            </a:r>
            <a:endParaRPr lang="en-US" dirty="0" smtClean="0"/>
          </a:p>
          <a:p>
            <a:r>
              <a:rPr lang="en-US" dirty="0" smtClean="0"/>
              <a:t>02-12-14: Fever Work-up</a:t>
            </a:r>
          </a:p>
          <a:p>
            <a:r>
              <a:rPr lang="en-US" dirty="0" smtClean="0"/>
              <a:t>03-19-14: ATLS </a:t>
            </a:r>
            <a:r>
              <a:rPr lang="en-US" dirty="0"/>
              <a:t>&amp; RSI </a:t>
            </a:r>
            <a:r>
              <a:rPr lang="en-US" dirty="0" smtClean="0"/>
              <a:t>Issues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04-30-14: Cardiac Arrest</a:t>
            </a:r>
          </a:p>
          <a:p>
            <a:r>
              <a:rPr lang="en-US" dirty="0" smtClean="0"/>
              <a:t>06-04-14: Neonatal Resuscitation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7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Higher survival rates of arrests in-hospital vs. out of hospital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True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False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508382261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8" name="Chart" r:id="rId7" imgW="4571989" imgH="5143584" progId="MSGraph.Chart.8">
                  <p:embed followColorScheme="full"/>
                </p:oleObj>
              </mc:Choice>
              <mc:Fallback>
                <p:oleObj name="Chart" r:id="rId7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4"/>
            </p:custDataLst>
          </p:nvPr>
        </p:nvSpPr>
        <p:spPr>
          <a:xfrm>
            <a:off x="223520" y="1739900"/>
            <a:ext cx="292100" cy="2921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TPCountdown"/>
          <p:cNvGrpSpPr/>
          <p:nvPr>
            <p:custDataLst>
              <p:tags r:id="rId5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12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15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4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2185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Higher survival rates when the presenting rhythm is </a:t>
            </a:r>
            <a:r>
              <a:rPr lang="en-US" dirty="0" err="1" smtClean="0"/>
              <a:t>shockable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True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False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894673409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1" name="Chart" r:id="rId7" imgW="4571989" imgH="5143584" progId="MSGraph.Chart.8">
                  <p:embed followColorScheme="full"/>
                </p:oleObj>
              </mc:Choice>
              <mc:Fallback>
                <p:oleObj name="Chart" r:id="rId7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4"/>
            </p:custDataLst>
          </p:nvPr>
        </p:nvSpPr>
        <p:spPr>
          <a:xfrm>
            <a:off x="223520" y="1739900"/>
            <a:ext cx="292100" cy="2921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TPCountdown"/>
          <p:cNvGrpSpPr/>
          <p:nvPr>
            <p:custDataLst>
              <p:tags r:id="rId5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12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15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4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171287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Lowest survival occurs when there is </a:t>
            </a:r>
            <a:r>
              <a:rPr lang="en-US" dirty="0" err="1" smtClean="0"/>
              <a:t>brady</a:t>
            </a:r>
            <a:r>
              <a:rPr lang="en-US" dirty="0" smtClean="0"/>
              <a:t>, poor perfusion, and CPR begun before PEA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True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False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413335272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4" name="Chart" r:id="rId7" imgW="4571989" imgH="5143584" progId="MSGraph.Chart.8">
                  <p:embed followColorScheme="full"/>
                </p:oleObj>
              </mc:Choice>
              <mc:Fallback>
                <p:oleObj name="Chart" r:id="rId7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4"/>
            </p:custDataLst>
          </p:nvPr>
        </p:nvSpPr>
        <p:spPr>
          <a:xfrm>
            <a:off x="172720" y="23749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TPCountdown"/>
          <p:cNvGrpSpPr/>
          <p:nvPr>
            <p:custDataLst>
              <p:tags r:id="rId5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7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15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9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80124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Survival Rates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Higher if arrest occurs in hospital (~30%) compared with out of hospital (~10%)</a:t>
            </a:r>
          </a:p>
          <a:p>
            <a:r>
              <a:rPr lang="en-US" dirty="0" smtClean="0"/>
              <a:t>Higher (~30%) when the presenting rhythm is </a:t>
            </a:r>
            <a:r>
              <a:rPr lang="en-US" dirty="0" err="1" smtClean="0"/>
              <a:t>shockable</a:t>
            </a:r>
            <a:r>
              <a:rPr lang="en-US" dirty="0" smtClean="0"/>
              <a:t> compared with non-</a:t>
            </a:r>
            <a:r>
              <a:rPr lang="en-US" dirty="0" err="1" smtClean="0"/>
              <a:t>shockable</a:t>
            </a:r>
            <a:r>
              <a:rPr lang="en-US" dirty="0" smtClean="0"/>
              <a:t> (~15%)</a:t>
            </a:r>
          </a:p>
          <a:p>
            <a:r>
              <a:rPr lang="en-US" dirty="0" smtClean="0"/>
              <a:t>In hospitalized children, however, when VF/VT develops as a secondary rhythm during resuscitation (~25% of the time), survival is lower (~10%) than in those children who do not develop VF/VT as a secondary rhythm (~25%)</a:t>
            </a:r>
          </a:p>
          <a:p>
            <a:r>
              <a:rPr lang="en-US" dirty="0" smtClean="0"/>
              <a:t>Highest survival rate (64%) occurs when there is </a:t>
            </a:r>
            <a:r>
              <a:rPr lang="en-US" dirty="0" err="1" smtClean="0"/>
              <a:t>bradycardia</a:t>
            </a:r>
            <a:r>
              <a:rPr lang="en-US" dirty="0" smtClean="0"/>
              <a:t> and poor perfusion and CPR is begun before </a:t>
            </a:r>
            <a:r>
              <a:rPr lang="en-US" dirty="0" err="1" smtClean="0"/>
              <a:t>pulseless</a:t>
            </a:r>
            <a:r>
              <a:rPr lang="en-US" dirty="0" smtClean="0"/>
              <a:t> arrest develops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cardiac arrest and describe pathways to arrest along with survival rates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Review the basics of common arrest rhythms, CPR, and defibrillation</a:t>
            </a:r>
          </a:p>
          <a:p>
            <a:r>
              <a:rPr lang="en-US" dirty="0" smtClean="0"/>
              <a:t>Describe the PALS cardiac arrest algorithm, understanding the importance of family presence and post-arrest management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78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Arrest Rhythms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Aystole</a:t>
            </a:r>
            <a:endParaRPr lang="en-US" dirty="0" smtClean="0"/>
          </a:p>
          <a:p>
            <a:r>
              <a:rPr lang="en-US" dirty="0" err="1" smtClean="0"/>
              <a:t>Pulseless</a:t>
            </a:r>
            <a:r>
              <a:rPr lang="en-US" dirty="0" smtClean="0"/>
              <a:t> electrical activity (PEA)</a:t>
            </a:r>
          </a:p>
          <a:p>
            <a:pPr lvl="1"/>
            <a:r>
              <a:rPr lang="en-US" dirty="0" smtClean="0"/>
              <a:t>Not a specific rhythm, it’s a term describing any organized electrical activity (other than VF, VT, or </a:t>
            </a:r>
            <a:r>
              <a:rPr lang="en-US" dirty="0" err="1" smtClean="0"/>
              <a:t>asystole</a:t>
            </a:r>
            <a:r>
              <a:rPr lang="en-US" dirty="0" smtClean="0"/>
              <a:t>) on a cardiac monitor that is associated with no palpable pulses</a:t>
            </a:r>
          </a:p>
          <a:p>
            <a:r>
              <a:rPr lang="en-US" dirty="0" smtClean="0"/>
              <a:t>VF</a:t>
            </a:r>
          </a:p>
          <a:p>
            <a:r>
              <a:rPr lang="en-US" dirty="0" err="1" smtClean="0"/>
              <a:t>Pulseless</a:t>
            </a:r>
            <a:r>
              <a:rPr lang="en-US" dirty="0" smtClean="0"/>
              <a:t> VT, including </a:t>
            </a:r>
            <a:r>
              <a:rPr lang="en-US" dirty="0" err="1" smtClean="0"/>
              <a:t>torsades</a:t>
            </a:r>
            <a:r>
              <a:rPr lang="en-US" dirty="0" smtClean="0"/>
              <a:t> de pointes</a:t>
            </a:r>
          </a:p>
          <a:p>
            <a:r>
              <a:rPr lang="en-US" dirty="0" err="1" smtClean="0"/>
              <a:t>Asystole</a:t>
            </a:r>
            <a:r>
              <a:rPr lang="en-US" dirty="0" smtClean="0"/>
              <a:t> and PEA are the most common initial rhythms in pediatric cardiac arrests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Heart Block 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V </a:t>
            </a:r>
            <a:r>
              <a:rPr lang="en-US" sz="3200" dirty="0" err="1" smtClean="0"/>
              <a:t>Tach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Agonal</a:t>
            </a:r>
            <a:r>
              <a:rPr lang="en-US" sz="3200" dirty="0" smtClean="0"/>
              <a:t> ventricular then </a:t>
            </a:r>
            <a:r>
              <a:rPr lang="en-US" sz="3200" dirty="0" err="1" smtClean="0"/>
              <a:t>asystole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Torsades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984435076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-294640" y="3340100"/>
            <a:ext cx="939800" cy="9398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638"/>
            <a:ext cx="9182100" cy="108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12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4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187844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Enter Question Text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V </a:t>
            </a:r>
            <a:r>
              <a:rPr lang="en-US" sz="3200" dirty="0" err="1" smtClean="0"/>
              <a:t>Tach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V Fib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Torsades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SVT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Sinus Tachycardia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89809329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583" y="2495"/>
            <a:ext cx="9229726" cy="165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172720" y="23749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7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9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165600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Enter Question Text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Asystole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Mobitz</a:t>
            </a:r>
            <a:r>
              <a:rPr lang="en-US" sz="3200" dirty="0" smtClean="0"/>
              <a:t> Type II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Fine V Fib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First degree heart block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03405822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5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3500" y="76198"/>
            <a:ext cx="9144000" cy="1640115"/>
          </a:xfrm>
          <a:prstGeom prst="rect">
            <a:avLst/>
          </a:prstGeom>
        </p:spPr>
      </p:pic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172720" y="29591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8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257505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44849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First: The Secret Behind QE II’s Longevity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Enter Question Text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SVT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V Fib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Torsades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V </a:t>
            </a:r>
            <a:r>
              <a:rPr lang="en-US" sz="3200" dirty="0" err="1" smtClean="0"/>
              <a:t>Tach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79499855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7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941" y="0"/>
            <a:ext cx="9145941" cy="1632857"/>
          </a:xfrm>
          <a:prstGeom prst="rect">
            <a:avLst/>
          </a:prstGeom>
        </p:spPr>
      </p:pic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172720" y="35433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8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421220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Enter Question Text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V Fib (Fine)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V Fib (Coarse)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err="1" smtClean="0"/>
              <a:t>Torsades</a:t>
            </a:r>
            <a:endParaRPr lang="en-US" sz="3200" dirty="0" smtClean="0"/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SVT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482856131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1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83381" cy="1600200"/>
          </a:xfrm>
          <a:prstGeom prst="rect">
            <a:avLst/>
          </a:prstGeom>
        </p:spPr>
      </p:pic>
      <p:sp>
        <p:nvSpPr>
          <p:cNvPr id="6" name="CAI1"/>
          <p:cNvSpPr/>
          <p:nvPr>
            <p:custDataLst>
              <p:tags r:id="rId5"/>
            </p:custDataLst>
          </p:nvPr>
        </p:nvSpPr>
        <p:spPr>
          <a:xfrm>
            <a:off x="172720" y="29591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8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10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97429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the CPR compression rate per minute for all ages?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At least 70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At least 80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At least 90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At least 100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285905547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172720" y="35433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7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15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9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180177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Choose the correct statements of </a:t>
            </a:r>
            <a:r>
              <a:rPr lang="en-US" dirty="0" err="1" smtClean="0"/>
              <a:t>compression:ventilation</a:t>
            </a:r>
            <a:r>
              <a:rPr lang="en-US" dirty="0" smtClean="0"/>
              <a:t> ratios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Adult 2 rescuer: 30:2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Child 2 rescuer: 15:2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Infant 2 rescuer: 15:2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B &amp; C only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All of the above</a:t>
            </a:r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300207120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4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172720" y="5588000"/>
            <a:ext cx="355600" cy="3556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7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20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9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355775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many compressions to ventilations when you have an advanced airway in place? </a:t>
            </a: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09160"/>
          </a:xfrm>
        </p:spPr>
        <p:txBody>
          <a:bodyPr>
            <a:normAutofit/>
          </a:bodyPr>
          <a:lstStyle/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Depends on the physical fitness of your staff</a:t>
            </a:r>
          </a:p>
          <a:p>
            <a:pPr marL="651510" indent="-514350">
              <a:buFont typeface="Wingdings 2"/>
              <a:buAutoNum type="alphaUcPeriod"/>
            </a:pPr>
            <a:r>
              <a:rPr lang="en-US" sz="3200" dirty="0" smtClean="0"/>
              <a:t>Trick question: there is no ratio for this situation—at least 100 </a:t>
            </a:r>
            <a:r>
              <a:rPr lang="en-US" sz="3200" dirty="0" err="1"/>
              <a:t>c</a:t>
            </a:r>
            <a:r>
              <a:rPr lang="en-US" sz="3200" dirty="0" err="1" smtClean="0"/>
              <a:t>pm</a:t>
            </a:r>
            <a:r>
              <a:rPr lang="en-US" sz="3200" dirty="0" smtClean="0"/>
              <a:t> and 10 </a:t>
            </a:r>
            <a:r>
              <a:rPr lang="en-US" sz="3200" dirty="0" err="1"/>
              <a:t>b</a:t>
            </a:r>
            <a:r>
              <a:rPr lang="en-US" sz="3200" dirty="0" err="1" smtClean="0"/>
              <a:t>pm</a:t>
            </a:r>
            <a:endParaRPr lang="en-US" sz="3200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440334505"/>
              </p:ext>
            </p:ext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name="Chart" r:id="rId8" imgW="4571989" imgH="5143584" progId="MSGraph.Chart.8">
                  <p:embed followColorScheme="full"/>
                </p:oleObj>
              </mc:Choice>
              <mc:Fallback>
                <p:oleObj name="Chart" r:id="rId8" imgW="4571989" imgH="5143584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08500" y="1600200"/>
                        <a:ext cx="4572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1"/>
          <p:cNvSpPr/>
          <p:nvPr>
            <p:custDataLst>
              <p:tags r:id="rId5"/>
            </p:custDataLst>
          </p:nvPr>
        </p:nvSpPr>
        <p:spPr>
          <a:xfrm>
            <a:off x="-995680" y="4318000"/>
            <a:ext cx="1816100" cy="1816100"/>
          </a:xfrm>
          <a:prstGeom prst="rightArrow">
            <a:avLst>
              <a:gd name="adj1" fmla="val 49190"/>
              <a:gd name="adj2" fmla="val 28010"/>
            </a:avLst>
          </a:prstGeom>
          <a:gradFill flip="none" rotWithShape="1">
            <a:gsLst>
              <a:gs pos="0">
                <a:srgbClr val="008000"/>
              </a:gs>
              <a:gs pos="100000">
                <a:srgbClr val="00FF00"/>
              </a:gs>
            </a:gsLst>
            <a:lin ang="10800000" scaled="1"/>
            <a:tileRect/>
          </a:gradFill>
          <a:ln w="9525" cap="flat" cmpd="sng" algn="ctr">
            <a:noFill/>
            <a:prstDash val="solid"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48000"/>
                    <a:satMod val="110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PCountdownTrigger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TPCountdown"/>
          <p:cNvGrpSpPr/>
          <p:nvPr>
            <p:custDataLst>
              <p:tags r:id="rId6"/>
            </p:custDataLst>
          </p:nvPr>
        </p:nvGrpSpPr>
        <p:grpSpPr>
          <a:xfrm>
            <a:off x="7747000" y="6096000"/>
            <a:ext cx="1270000" cy="635000"/>
            <a:chOff x="7683500" y="5842000"/>
            <a:chExt cx="1270000" cy="635000"/>
          </a:xfrm>
        </p:grpSpPr>
        <p:sp>
          <p:nvSpPr>
            <p:cNvPr id="7" name="CountdownShape"/>
            <p:cNvSpPr/>
            <p:nvPr/>
          </p:nvSpPr>
          <p:spPr>
            <a:xfrm>
              <a:off x="7683500" y="5842000"/>
              <a:ext cx="1270000" cy="635000"/>
            </a:xfrm>
            <a:prstGeom prst="cube">
              <a:avLst/>
            </a:prstGeom>
            <a:solidFill>
              <a:srgbClr val="333333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untdownText"/>
            <p:cNvSpPr txBox="1"/>
            <p:nvPr/>
          </p:nvSpPr>
          <p:spPr>
            <a:xfrm>
              <a:off x="7785100" y="6045200"/>
              <a:ext cx="889000" cy="38100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vert="horz" rtlCol="0" anchor="ctr" anchorCtr="1">
              <a:noAutofit/>
            </a:bodyPr>
            <a:lstStyle/>
            <a:p>
              <a:pPr algn="ctr"/>
              <a:r>
                <a:rPr lang="en-US" sz="2400" b="1" smtClean="0">
                  <a:solidFill>
                    <a:srgbClr val="FF0000"/>
                  </a:solidFill>
                  <a:latin typeface="Tahoma"/>
                </a:rPr>
                <a:t>15</a:t>
              </a:r>
              <a:endParaRPr lang="en-US" sz="2400" b="1" dirty="0">
                <a:solidFill>
                  <a:srgbClr val="FF0000"/>
                </a:solidFill>
                <a:latin typeface="Tahoma"/>
              </a:endParaRPr>
            </a:p>
          </p:txBody>
        </p:sp>
        <p:cxnSp>
          <p:nvCxnSpPr>
            <p:cNvPr id="9" name="CountdownLine"/>
            <p:cNvCxnSpPr/>
            <p:nvPr/>
          </p:nvCxnSpPr>
          <p:spPr>
            <a:xfrm>
              <a:off x="8001000" y="5943600"/>
              <a:ext cx="50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  <p:extLst>
      <p:ext uri="{BB962C8B-B14F-4D97-AF65-F5344CB8AC3E}">
        <p14:creationId xmlns:p14="http://schemas.microsoft.com/office/powerpoint/2010/main" val="417230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CPR 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Q: Compression Rate for all ages?</a:t>
            </a:r>
          </a:p>
          <a:p>
            <a:r>
              <a:rPr lang="en-US" dirty="0" smtClean="0"/>
              <a:t>A: at least 100/min</a:t>
            </a:r>
          </a:p>
          <a:p>
            <a:r>
              <a:rPr lang="en-US" dirty="0" smtClean="0"/>
              <a:t>Q: C:V Ratio until advanced airway?</a:t>
            </a:r>
          </a:p>
          <a:p>
            <a:r>
              <a:rPr lang="en-US" dirty="0" smtClean="0"/>
              <a:t>A: 30:2 for all scenarios except 2 rescuer infant and children where it is 15:2</a:t>
            </a:r>
          </a:p>
          <a:p>
            <a:r>
              <a:rPr lang="en-US" dirty="0" smtClean="0"/>
              <a:t>Q: C:V Ratio with advanced airway?</a:t>
            </a:r>
          </a:p>
          <a:p>
            <a:r>
              <a:rPr lang="en-US" dirty="0" smtClean="0"/>
              <a:t>A: at least 100 compressions and 10 breaths / min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Defibrillation Take Home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 defibrillation shock “stuns” the heart by depolarizing a critical mass of the myocardium</a:t>
            </a:r>
          </a:p>
          <a:p>
            <a:r>
              <a:rPr lang="en-US" dirty="0" smtClean="0"/>
              <a:t>This allows the heart’s natural pacemaker cells to resume an organized rhythm</a:t>
            </a:r>
          </a:p>
          <a:p>
            <a:r>
              <a:rPr lang="en-US" dirty="0" smtClean="0"/>
              <a:t>Provide compressions until the defibrillator is charged, deliver 1 shock, and immediately resume CPR.  Compressions are needed to maintain blood flow to the heart and brain until contractility resumes</a:t>
            </a:r>
          </a:p>
          <a:p>
            <a:r>
              <a:rPr lang="en-US" dirty="0" smtClean="0"/>
              <a:t>There is no evidence that compressions in a child with ROSC is harmful</a:t>
            </a:r>
          </a:p>
          <a:p>
            <a:r>
              <a:rPr lang="en-US" dirty="0" smtClean="0"/>
              <a:t>Monophasic is like DC; Biphasic is like AC</a:t>
            </a:r>
          </a:p>
          <a:p>
            <a:r>
              <a:rPr lang="en-US" dirty="0" smtClean="0"/>
              <a:t>Q: Cut-off for large vs. small paddles?</a:t>
            </a:r>
          </a:p>
          <a:p>
            <a:r>
              <a:rPr lang="en-US" dirty="0" smtClean="0"/>
              <a:t>A: 10 kg or 1 year of age</a:t>
            </a:r>
          </a:p>
          <a:p>
            <a:r>
              <a:rPr lang="en-US" dirty="0" smtClean="0"/>
              <a:t>Pitfall:  After any type of shock, the default returns to defibrillation (“</a:t>
            </a:r>
            <a:r>
              <a:rPr lang="en-US" dirty="0" err="1" smtClean="0"/>
              <a:t>unsync</a:t>
            </a:r>
            <a:r>
              <a:rPr lang="en-US" dirty="0" smtClean="0"/>
              <a:t>”) mode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cardiac arrest and describe pathways to arrest along with survival rates</a:t>
            </a:r>
          </a:p>
          <a:p>
            <a:r>
              <a:rPr lang="en-US" dirty="0" smtClean="0"/>
              <a:t>Review the basics of common arrest rhythms, CPR, and defibrillation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Describe the PALS cardiac arrest algorithm, understanding the importance of family presence and post-arrest management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9739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Cardiac Arrest Medications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IO is 1</a:t>
            </a:r>
            <a:r>
              <a:rPr lang="en-US" baseline="30000" dirty="0" smtClean="0"/>
              <a:t>st</a:t>
            </a:r>
            <a:r>
              <a:rPr lang="en-US" dirty="0" smtClean="0"/>
              <a:t> line in the non-accessed arrest patient</a:t>
            </a:r>
          </a:p>
          <a:p>
            <a:r>
              <a:rPr lang="en-US" dirty="0" err="1" smtClean="0"/>
              <a:t>Catecholamines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Epi</a:t>
            </a:r>
            <a:r>
              <a:rPr lang="en-US" dirty="0" smtClean="0"/>
              <a:t>: 0.01 mg/kg (0.1 cc/kg bolus) of 1:10,000; repeat every 4 minutes (after every other rhythm check); not suggested after the first shock because it may not be necessary and, if initial VF/VT was related to </a:t>
            </a:r>
            <a:r>
              <a:rPr lang="en-US" dirty="0" err="1" smtClean="0"/>
              <a:t>cardiomyopathy</a:t>
            </a:r>
            <a:r>
              <a:rPr lang="en-US" dirty="0" smtClean="0"/>
              <a:t>, </a:t>
            </a:r>
            <a:r>
              <a:rPr lang="en-US" dirty="0" err="1" smtClean="0"/>
              <a:t>myocarditis</a:t>
            </a:r>
            <a:r>
              <a:rPr lang="en-US" dirty="0" smtClean="0"/>
              <a:t>, or drug toxicity, could induce recurrent VF/VT</a:t>
            </a:r>
          </a:p>
          <a:p>
            <a:r>
              <a:rPr lang="en-US" dirty="0" err="1" smtClean="0"/>
              <a:t>Antiarrhythmics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Amiodarone</a:t>
            </a:r>
            <a:r>
              <a:rPr lang="en-US" dirty="0" smtClean="0"/>
              <a:t>: use for shock-refractory VF/VT; 5mg/kg bolus (max single dose 300mg); repeat up to 2 more times for total of 15mg/kg</a:t>
            </a:r>
          </a:p>
          <a:p>
            <a:pPr lvl="1"/>
            <a:r>
              <a:rPr lang="en-US" dirty="0" err="1" smtClean="0"/>
              <a:t>Lidocaine</a:t>
            </a:r>
            <a:r>
              <a:rPr lang="en-US" dirty="0" smtClean="0"/>
              <a:t>: if no </a:t>
            </a:r>
            <a:r>
              <a:rPr lang="en-US" dirty="0" err="1" smtClean="0"/>
              <a:t>amiodarone</a:t>
            </a:r>
            <a:r>
              <a:rPr lang="en-US" dirty="0" smtClean="0"/>
              <a:t>; 1mg/kg</a:t>
            </a:r>
          </a:p>
          <a:p>
            <a:pPr lvl="1"/>
            <a:r>
              <a:rPr lang="en-US" dirty="0" err="1" smtClean="0"/>
              <a:t>Mag</a:t>
            </a:r>
            <a:r>
              <a:rPr lang="en-US" dirty="0" smtClean="0"/>
              <a:t>: for </a:t>
            </a:r>
            <a:r>
              <a:rPr lang="en-US" dirty="0" err="1" smtClean="0"/>
              <a:t>torsades</a:t>
            </a:r>
            <a:r>
              <a:rPr lang="en-US" dirty="0" smtClean="0"/>
              <a:t> 25-50mg/kg; max 2g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2500" y="29604"/>
            <a:ext cx="6595991" cy="68283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E:\ATT0002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71" y="72869"/>
            <a:ext cx="6727372" cy="702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86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Presence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Studies have shown that most family members would like to be present during the attempted resuscitation of a loved one.</a:t>
            </a:r>
          </a:p>
          <a:p>
            <a:r>
              <a:rPr lang="en-US" dirty="0" smtClean="0"/>
              <a:t>Family members may be reluctant to ask</a:t>
            </a:r>
          </a:p>
          <a:p>
            <a:r>
              <a:rPr lang="en-US" dirty="0" smtClean="0"/>
              <a:t>We should consider offering the opportunity whenever possible</a:t>
            </a:r>
          </a:p>
          <a:p>
            <a:r>
              <a:rPr lang="en-US" dirty="0" smtClean="0"/>
              <a:t>Family members may experience less anxiety and depression and more constructive grief behaviors if they are present during resuscitative efforts</a:t>
            </a:r>
          </a:p>
          <a:p>
            <a:r>
              <a:rPr lang="en-US" dirty="0" smtClean="0"/>
              <a:t>Assign a team member to liaison with the family</a:t>
            </a:r>
          </a:p>
          <a:p>
            <a:r>
              <a:rPr lang="en-US" dirty="0" smtClean="0"/>
              <a:t>Be mindful of family members’ presence as we communicate with each other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Post-Arrest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Early involvement of transport team</a:t>
            </a:r>
          </a:p>
          <a:p>
            <a:r>
              <a:rPr lang="en-US" dirty="0" smtClean="0"/>
              <a:t>Consider re-sedation/paralysis</a:t>
            </a:r>
          </a:p>
          <a:p>
            <a:r>
              <a:rPr lang="en-US" dirty="0" smtClean="0"/>
              <a:t>Continue to address H’s and T’s</a:t>
            </a:r>
          </a:p>
          <a:p>
            <a:r>
              <a:rPr lang="en-US" dirty="0" smtClean="0"/>
              <a:t>Oxygen: titrate to maintain </a:t>
            </a:r>
            <a:r>
              <a:rPr lang="en-US" dirty="0" err="1" smtClean="0"/>
              <a:t>sats</a:t>
            </a:r>
            <a:r>
              <a:rPr lang="en-US" dirty="0" smtClean="0"/>
              <a:t> 94%-99%</a:t>
            </a:r>
          </a:p>
          <a:p>
            <a:r>
              <a:rPr lang="en-US" dirty="0" err="1" smtClean="0"/>
              <a:t>Hypotensive</a:t>
            </a:r>
            <a:r>
              <a:rPr lang="en-US" dirty="0" smtClean="0"/>
              <a:t> Shock: </a:t>
            </a:r>
            <a:r>
              <a:rPr lang="en-US" dirty="0" err="1" smtClean="0"/>
              <a:t>Epi</a:t>
            </a:r>
            <a:r>
              <a:rPr lang="en-US" dirty="0" smtClean="0"/>
              <a:t> 0.3-1 mcg/kg/min</a:t>
            </a:r>
          </a:p>
          <a:p>
            <a:r>
              <a:rPr lang="en-US" dirty="0" err="1" smtClean="0"/>
              <a:t>Normotensive</a:t>
            </a:r>
            <a:r>
              <a:rPr lang="en-US" dirty="0" smtClean="0"/>
              <a:t> Shock: </a:t>
            </a:r>
            <a:r>
              <a:rPr lang="en-US" dirty="0" err="1" smtClean="0"/>
              <a:t>Epi</a:t>
            </a:r>
            <a:r>
              <a:rPr lang="en-US" dirty="0" smtClean="0"/>
              <a:t> 0.1-0.3 mcg/kg/min</a:t>
            </a:r>
          </a:p>
          <a:p>
            <a:r>
              <a:rPr lang="en-US" dirty="0" smtClean="0"/>
              <a:t>Ventilator settings:</a:t>
            </a:r>
          </a:p>
          <a:p>
            <a:pPr lvl="1"/>
            <a:r>
              <a:rPr lang="en-US" dirty="0" smtClean="0"/>
              <a:t>TV: 6-8 cc/kg</a:t>
            </a:r>
          </a:p>
          <a:p>
            <a:pPr lvl="1"/>
            <a:r>
              <a:rPr lang="en-US" dirty="0" smtClean="0"/>
              <a:t>I-time: 0.5-1 sec</a:t>
            </a:r>
          </a:p>
          <a:p>
            <a:pPr lvl="1"/>
            <a:r>
              <a:rPr lang="en-US" dirty="0" smtClean="0"/>
              <a:t>PIP: 20-30 cm H2O; lowest level allowing expansion</a:t>
            </a:r>
          </a:p>
          <a:p>
            <a:pPr lvl="1"/>
            <a:r>
              <a:rPr lang="en-US" dirty="0" smtClean="0"/>
              <a:t>RR: Infants (45); Children (30); Adolescents (15)</a:t>
            </a:r>
          </a:p>
          <a:p>
            <a:pPr lvl="1"/>
            <a:r>
              <a:rPr lang="en-US" dirty="0" smtClean="0"/>
              <a:t>PEEP: 3-5 cm H2O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cardiac arrest and describe pathways to arrest along with survival rates</a:t>
            </a:r>
          </a:p>
          <a:p>
            <a:r>
              <a:rPr lang="en-US" dirty="0" smtClean="0"/>
              <a:t>Review the basics of common arrest rhythms, CPR, and defibrillation</a:t>
            </a:r>
          </a:p>
          <a:p>
            <a:r>
              <a:rPr lang="en-US" dirty="0" smtClean="0"/>
              <a:t>Describe the PALS cardiac arrest algorithm, understanding the importance of family presence and post-arrest management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287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Let’s practice some scenarios with the PEM Fellows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Station #1: </a:t>
            </a:r>
            <a:r>
              <a:rPr lang="en-US" dirty="0" err="1" smtClean="0"/>
              <a:t>Huma</a:t>
            </a:r>
            <a:endParaRPr lang="en-US" dirty="0" smtClean="0"/>
          </a:p>
          <a:p>
            <a:r>
              <a:rPr lang="en-US" dirty="0" smtClean="0"/>
              <a:t>Station #2: Tara</a:t>
            </a:r>
          </a:p>
          <a:p>
            <a:r>
              <a:rPr lang="en-US" dirty="0" smtClean="0"/>
              <a:t>Station #3: Jen</a:t>
            </a:r>
          </a:p>
          <a:p>
            <a:r>
              <a:rPr lang="en-US" dirty="0" smtClean="0"/>
              <a:t>Station #4: Danielle</a:t>
            </a:r>
          </a:p>
          <a:p>
            <a:r>
              <a:rPr lang="en-US" dirty="0" smtClean="0"/>
              <a:t>Station #5: Jeremy (hallway)</a:t>
            </a:r>
          </a:p>
          <a:p>
            <a:r>
              <a:rPr lang="en-US" dirty="0" smtClean="0"/>
              <a:t>Station #6: Meghan (hallway)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E:\ATT000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70"/>
            <a:ext cx="8686800" cy="65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15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E:\ATT0003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4" y="-30162"/>
            <a:ext cx="7271656" cy="688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5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ATT0003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795" y="0"/>
            <a:ext cx="5438548" cy="7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7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ATT0003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144000" cy="608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ATT0004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4811" cy="706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15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F4B7CDFB870B4F7781178E85EEECD04A"/>
  <p:tag name="TPVERSION" val="5"/>
  <p:tag name="TPFULLVERSION" val="5.3.0.3294"/>
  <p:tag name="PPTVERSION" val="14"/>
  <p:tag name="TPOS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TrueFalse"/>
  <p:tag name="TPQUESTIONXML" val="﻿&lt;?xml version=&quot;1.0&quot; encoding=&quot;utf-8&quot;?&gt;&#10;&lt;questionlist&gt;&#10;    &lt;properties&gt;&#10;        &lt;guid&gt;0F3C954F46894DE1A95C0198148E7176&lt;/guid&gt;&#10;        &lt;description /&gt;&#10;        &lt;date&gt;4/28/2014 2:59:58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7213B1FDA2E047F18E518F6D22D1C78E&lt;/guid&gt;&#10;            &lt;repollguid&gt;8BD5A6BB94B247A8BB15D04D0E2004E3&lt;/repollguid&gt;&#10;            &lt;sourceid&gt;24B1879D11F343F9B0654AE7CE82EB03&lt;/sourceid&gt;&#10;            &lt;questiontext&gt;Lowest survival occurs when there is brady, poor perfusion, and CPR begun before PEA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truefalse&gt;True&lt;/truefalse&gt;&#10;            &lt;answers&gt;&#10;                &lt;answer&gt;&#10;                    &lt;guid&gt;AC48C0562E9344F482D4E40469B10DC1&lt;/guid&gt;&#10;                    &lt;answertext&gt;True&lt;/answertext&gt;&#10;                    &lt;valuetype&gt;-1&lt;/valuetype&gt;&#10;                &lt;/answer&gt;&#10;                &lt;answer&gt;&#10;                    &lt;guid&gt;AC455B59B94145DC94DC4A6E7EF2EE68&lt;/guid&gt;&#10;                    &lt;answertext&gt;False&lt;/answertext&gt;&#10;                    &lt;valuetype&gt;1&lt;/valuetype&gt;&#10;                &lt;/answer&gt;&#10;            &lt;/answers&gt;&#10;        &lt;/multichoice&gt;&#10;    &lt;/questions&gt;&#10;&lt;/questionlist&gt;"/>
  <p:tag name="RESULTS" val="Lowest survival occurs when there is brady, poor perfusion, and CPR begun before PEA[;crlf;]4[;]22[;]4[;]False[;]0[;][;crlf;]1[;]1[;]0[;]0[;crlf;]4[;]-1[;]True1[;]True[;][;crlf;]0[;]1[;]False2[;]False[;]"/>
  <p:tag name="LIVECHARTING" val="False"/>
  <p:tag name="AUTOOPENPOLL" val="True"/>
  <p:tag name="AUTOFORMATCHART" val="True"/>
  <p:tag name="HASRESULT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LABELFORMAT" val="0"/>
  <p:tag name="COLORTYPE" val="SCHEM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08C0979FC46442ED808D0C7C033796BD&lt;/guid&gt;&#10;        &lt;description /&gt;&#10;        &lt;date&gt;4/28/2014 3:04:03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EA060FFF2B0D42DAB92ED2B24A55FF1E&lt;/guid&gt;&#10;            &lt;repollguid&gt;A89A34E497A34A91A14FBF8F45082244&lt;/repollguid&gt;&#10;            &lt;sourceid&gt;2F8CB38C0B0548DC98B8B1F8CB022D03&lt;/sourceid&gt;&#10;            &lt;questiontext /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1AAD044AF626401CB44AAFB4862EB279&lt;/guid&gt;&#10;                    &lt;answertext&gt;Heart Block &lt;/answertext&gt;&#10;                    &lt;valuetype&gt;-1&lt;/valuetype&gt;&#10;                &lt;/answer&gt;&#10;                &lt;answer&gt;&#10;                    &lt;guid&gt;C81B3DD5318A4884BB95B0C0AB32F635&lt;/guid&gt;&#10;                    &lt;answertext&gt;V Tach&lt;/answertext&gt;&#10;                    &lt;valuetype&gt;-1&lt;/valuetype&gt;&#10;                &lt;/answer&gt;&#10;                &lt;answer&gt;&#10;                    &lt;guid&gt;D4EFF47825DA45D1AEB30E8D34DD8084&lt;/guid&gt;&#10;                    &lt;answertext&gt;Agonal ventricular then asystole&lt;/answertext&gt;&#10;                    &lt;valuetype&gt;1&lt;/valuetype&gt;&#10;                &lt;/answer&gt;&#10;                &lt;answer&gt;&#10;                    &lt;guid&gt;7FC4C019A493450F9907BD30765FCBD2&lt;/guid&gt;&#10;                    &lt;answertext&gt;Torsades&lt;/answertext&gt;&#10;                    &lt;valuetype&gt;-1&lt;/valuetype&gt;&#10;                &lt;/answer&gt;&#10;            &lt;/answers&gt;&#10;        &lt;/multichoice&gt;&#10;    &lt;/questions&gt;&#10;&lt;/questionlist&gt;"/>
  <p:tag name="RESULTS" val="[;crlf;]6[;]23[;]6[;]False[;]0[;][;crlf;]2.33333333333333[;]2[;]1.24721912892465[;]1.55555555555556[;crlf;]2[;]-1[;]Heart Block 1[;]Heart Block [;][;crlf;]2[;]-1[;]V Tach2[;]V Tach[;][;crlf;]0[;]1[;]Agonal ventricular then asystole3[;]Agonal ventricular then asystole[;][;crlf;]2[;]-1[;]Torsades4[;]Torsades[;]"/>
  <p:tag name="LIVECHARTING" val="False"/>
  <p:tag name="AUTOOPENPOLL" val="True"/>
  <p:tag name="AUTOFORMATCHART" val="True"/>
  <p:tag name="HASRESULTS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6C724624ED5543EFA7B163656FD6780D&lt;/guid&gt;&#10;        &lt;description /&gt;&#10;        &lt;date&gt;4/28/2014 3:10:08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384D30F6EAFB42C192F8D62550402B1A&lt;/guid&gt;&#10;            &lt;repollguid&gt;609D3E0F62704823BA8BFF622F21FA54&lt;/repollguid&gt;&#10;            &lt;sourceid&gt;C7A1BE65933E4FD7BC685648EE7A4FF3&lt;/sourceid&gt;&#10;            &lt;questiontext&gt;Enter Question Text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053429DE428A4631BE0D070B070988AB&lt;/guid&gt;&#10;                    &lt;answertext&gt;V Tach&lt;/answertext&gt;&#10;                    &lt;valuetype&gt;-1&lt;/valuetype&gt;&#10;                &lt;/answer&gt;&#10;                &lt;answer&gt;&#10;                    &lt;guid&gt;AFAD125802E04C1D942D7E1D1F45CD47&lt;/guid&gt;&#10;                    &lt;answertext&gt;V Fib&lt;/answertext&gt;&#10;                    &lt;valuetype&gt;1&lt;/valuetype&gt;&#10;                &lt;/answer&gt;&#10;                &lt;answer&gt;&#10;                    &lt;guid&gt;CD66BA877A7F4AAFA12B81AC2D615854&lt;/guid&gt;&#10;                    &lt;answertext&gt;Torsades&lt;/answertext&gt;&#10;                    &lt;valuetype&gt;-1&lt;/valuetype&gt;&#10;                &lt;/answer&gt;&#10;                &lt;answer&gt;&#10;                    &lt;guid&gt;D00412654C39490395C2437F1E66FFC8&lt;/guid&gt;&#10;                    &lt;answertext&gt;SVT&lt;/answertext&gt;&#10;                    &lt;valuetype&gt;-1&lt;/valuetype&gt;&#10;                &lt;/answer&gt;&#10;                &lt;answer&gt;&#10;                    &lt;guid&gt;7EC199D4E29E4703AA3D67F47F69B927&lt;/guid&gt;&#10;                    &lt;answertext&gt;Sinus Tachycardia&lt;/answertext&gt;&#10;                    &lt;valuetype&gt;-1&lt;/valuetype&gt;&#10;                &lt;/answer&gt;&#10;            &lt;/answers&gt;&#10;        &lt;/multichoice&gt;&#10;    &lt;/questions&gt;&#10;&lt;/questionlist&gt;"/>
  <p:tag name="RESULTS" val="Enter Question Text[;crlf;]4[;]25[;]4[;]False[;]1[;][;crlf;]2.25[;]1.5[;]1.6393596310755[;]2.6875[;crlf;]2[;]-1[;]V Tach1[;]V Tach[;][;crlf;]1[;]1[;]V Fib2[;]V Fib[;][;crlf;]0[;]-1[;]Torsades3[;]Torsades[;][;crlf;]0[;]-1[;]SVT4[;]SVT[;][;crlf;]1[;]-1[;]Sinus Tachycardia5[;]Sinus Tachycardia[;]"/>
  <p:tag name="LIVECHARTING" val="False"/>
  <p:tag name="AUTOOPENPOLL" val="True"/>
  <p:tag name="AUTOFORMATCHART" val="True"/>
  <p:tag name="HASRESULTS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TrueFalse"/>
  <p:tag name="TPQUESTIONXML" val="﻿&lt;?xml version=&quot;1.0&quot; encoding=&quot;utf-8&quot;?&gt;&#10;&lt;questionlist&gt;&#10;    &lt;properties&gt;&#10;        &lt;guid&gt;E4EE9136718A440CB243D73AB7FDBB22&lt;/guid&gt;&#10;        &lt;description /&gt;&#10;        &lt;date&gt;4/28/2014 2:51:52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E41802BBBD1D4C95B9349E63B678E6BB&lt;/guid&gt;&#10;            &lt;repollguid&gt;27E394D5FB8048E981467A5E2931EE9C&lt;/repollguid&gt;&#10;            &lt;sourceid&gt;EF1CAAD6652D4270B096F55EF2135B2C&lt;/sourceid&gt;&#10;            &lt;questiontext&gt;Higher survival rates of arrests in-hospital vs. out of hospital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truefalse&gt;True&lt;/truefalse&gt;&#10;            &lt;answers&gt;&#10;                &lt;answer&gt;&#10;                    &lt;guid&gt;2E1063CF52394D0F8E03CDA3B0293195&lt;/guid&gt;&#10;                    &lt;answertext&gt;True&lt;/answertext&gt;&#10;                    &lt;valuetype&gt;1&lt;/valuetype&gt;&#10;                &lt;/answer&gt;&#10;                &lt;answer&gt;&#10;                    &lt;guid&gt;BE8C98D366624590B2C50C839B850D16&lt;/guid&gt;&#10;                    &lt;answertext&gt;False&lt;/answertext&gt;&#10;                    &lt;valuetype&gt;-1&lt;/valuetype&gt;&#10;                &lt;/answer&gt;&#10;            &lt;/answers&gt;&#10;        &lt;/multichoice&gt;&#10;    &lt;/questions&gt;&#10;&lt;/questionlist&gt;"/>
  <p:tag name="RESULTS" val="Higher survival rates of arrests in-hospital vs. out of hospital[;crlf;]17[;]17[;]17[;]False[;]10[;][;crlf;]1.41176470588235[;]1[;]0.49215295678475[;]0.242214532871972[;crlf;]10[;]1[;]True1[;]True[;][;crlf;]7[;]-1[;]False2[;]False[;]"/>
  <p:tag name="LIVECHARTING" val="False"/>
  <p:tag name="AUTOOPENPOLL" val="True"/>
  <p:tag name="AUTOFORMATCHART" val="True"/>
  <p:tag name="HASRESULTS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C408A6ADD2C54E98A9E1033E4BEFE642&lt;/guid&gt;&#10;        &lt;description /&gt;&#10;        &lt;date&gt;4/28/2014 3:13:21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E5BE6EC924AA4DDC90110A88F49FE233&lt;/guid&gt;&#10;            &lt;repollguid&gt;60FA3E5B7A7541A9A3A8864BE242095A&lt;/repollguid&gt;&#10;            &lt;sourceid&gt;D0DACEE62C8E429D90583D947A430FFF&lt;/sourceid&gt;&#10;            &lt;questiontext&gt;Enter Question Text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4AAE92FE62A34524A4DD10E03FF8D69C&lt;/guid&gt;&#10;                    &lt;answertext&gt;Asystole&lt;/answertext&gt;&#10;                    &lt;valuetype&gt;-1&lt;/valuetype&gt;&#10;                &lt;/answer&gt;&#10;                &lt;answer&gt;&#10;                    &lt;guid&gt;789287BA9FCD450FAEFEEF312A85ACB1&lt;/guid&gt;&#10;                    &lt;answertext&gt;Mobitz Type II&lt;/answertext&gt;&#10;                    &lt;valuetype&gt;-1&lt;/valuetype&gt;&#10;                &lt;/answer&gt;&#10;                &lt;answer&gt;&#10;                    &lt;guid&gt;471B85049442462087B513220BC6FCA5&lt;/guid&gt;&#10;                    &lt;answertext&gt;Fine V Fib&lt;/answertext&gt;&#10;                    &lt;valuetype&gt;1&lt;/valuetype&gt;&#10;                &lt;/answer&gt;&#10;                &lt;answer&gt;&#10;                    &lt;guid&gt;73F8D62BDFA44145930B1CBE549DA91A&lt;/guid&gt;&#10;                    &lt;answertext&gt;First degree heart block&lt;/answertext&gt;&#10;                    &lt;valuetype&gt;-1&lt;/valuetype&gt;&#10;                &lt;/answer&gt;&#10;            &lt;/answers&gt;&#10;        &lt;/multichoice&gt;&#10;    &lt;/questions&gt;&#10;&lt;/questionlist&gt;"/>
  <p:tag name="RESULTS" val="Enter Question Text[;crlf;]3[;]26[;]3[;]False[;]0[;][;crlf;]2.66666666666667[;]2[;]0.942809041582063[;]0.888888888888889[;crlf;]0[;]-1[;]Asystole1[;]Asystole[;][;crlf;]2[;]-1[;]Mobitz Type II2[;]Mobitz Type II[;][;crlf;]0[;]1[;]Fine V Fib3[;]Fine V Fib[;][;crlf;]1[;]-1[;]First degree heart block4[;]First degree heart block[;]"/>
  <p:tag name="LIVECHARTING" val="False"/>
  <p:tag name="AUTOOPENPOLL" val="True"/>
  <p:tag name="AUTOFORMATCHART" val="True"/>
  <p:tag name="HASRESULTS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6D0DB8D1CA404B3EAE58FCF62A65E839&lt;/guid&gt;&#10;        &lt;description /&gt;&#10;        &lt;date&gt;4/28/2014 3:17:40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DF98F261E7374329A510753984485763&lt;/guid&gt;&#10;            &lt;repollguid&gt;4EEEA4EA703A4C81976F62B6559B9956&lt;/repollguid&gt;&#10;            &lt;sourceid&gt;5FBB9661845D47EAB2B17DA133A0890E&lt;/sourceid&gt;&#10;            &lt;questiontext&gt;Enter Question Text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F4D8594CFC3F49169183D481E89371BB&lt;/guid&gt;&#10;                    &lt;answertext&gt;SVT&lt;/answertext&gt;&#10;                    &lt;valuetype&gt;-1&lt;/valuetype&gt;&#10;                &lt;/answer&gt;&#10;                &lt;answer&gt;&#10;                    &lt;guid&gt;F568C8D7996E480FA85C17B002A7CB41&lt;/guid&gt;&#10;                    &lt;answertext&gt;V Fib&lt;/answertext&gt;&#10;                    &lt;valuetype&gt;-1&lt;/valuetype&gt;&#10;                &lt;/answer&gt;&#10;                &lt;answer&gt;&#10;                    &lt;guid&gt;EDE0397B05CF45C5A00DE890D9F6504E&lt;/guid&gt;&#10;                    &lt;answertext&gt;Torsades&lt;/answertext&gt;&#10;                    &lt;valuetype&gt;-1&lt;/valuetype&gt;&#10;                &lt;/answer&gt;&#10;                &lt;answer&gt;&#10;                    &lt;guid&gt;DF3E01D5B59841D19761A86C43B5A4F7&lt;/guid&gt;&#10;                    &lt;answertext&gt;V Tach&lt;/answertext&gt;&#10;                    &lt;valuetype&gt;1&lt;/valuetype&gt;&#10;                &lt;/answer&gt;&#10;            &lt;/answers&gt;&#10;        &lt;/multichoice&gt;&#10;    &lt;/questions&gt;&#10;&lt;/questionlist&gt;"/>
  <p:tag name="RESULTS" val="Enter Question Text[;crlf;]3[;]26[;]3[;]False[;]1[;][;crlf;]2.66666666666667[;]3[;]1.24721912892465[;]1.55555555555556[;crlf;]1[;]-1[;]SVT1[;]SVT[;][;crlf;]0[;]-1[;]V Fib2[;]V Fib[;][;crlf;]1[;]-1[;]Torsades3[;]Torsades[;][;crlf;]1[;]1[;]V Tach4[;]V Tach[;]"/>
  <p:tag name="LIVECHARTING" val="False"/>
  <p:tag name="AUTOOPENPOLL" val="True"/>
  <p:tag name="AUTOFORMATCHART" val="True"/>
  <p:tag name="HASRESULTS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LABELFORMAT" val="0"/>
  <p:tag name="COLORTYPE" val="SCHEM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CE5C0A7E711C41A087049F85C9F7595B&lt;/guid&gt;&#10;        &lt;description /&gt;&#10;        &lt;date&gt;4/28/2014 3:19:51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57EB0BE36AB948A49197DE12DCA85340&lt;/guid&gt;&#10;            &lt;repollguid&gt;F56A9075749A42D28EDDA9C2B6222FC9&lt;/repollguid&gt;&#10;            &lt;sourceid&gt;03D8EADD0F064360853DA7C8C0495B02&lt;/sourceid&gt;&#10;            &lt;questiontext&gt;Enter Question Text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12CA5979D2414874B108C4B50C1959AB&lt;/guid&gt;&#10;                    &lt;answertext&gt;V Fib (Fine)&lt;/answertext&gt;&#10;                    &lt;valuetype&gt;-1&lt;/valuetype&gt;&#10;                &lt;/answer&gt;&#10;                &lt;answer&gt;&#10;                    &lt;guid&gt;023783D6B67A4245A830F8DCB1339E9E&lt;/guid&gt;&#10;                    &lt;answertext&gt;V Fib (Coarse)&lt;/answertext&gt;&#10;                    &lt;valuetype&gt;-1&lt;/valuetype&gt;&#10;                &lt;/answer&gt;&#10;                &lt;answer&gt;&#10;                    &lt;guid&gt;AEF4FB6D08EB42239F6E7ADFD6FEF6A1&lt;/guid&gt;&#10;                    &lt;answertext&gt;Torsades&lt;/answertext&gt;&#10;                    &lt;valuetype&gt;1&lt;/valuetype&gt;&#10;                &lt;/answer&gt;&#10;                &lt;answer&gt;&#10;                    &lt;guid&gt;F14C352C98454510A47AA90721C80C68&lt;/guid&gt;&#10;                    &lt;answertext&gt;SVT&lt;/answertext&gt;&#10;                    &lt;valuetype&gt;-1&lt;/valuetype&gt;&#10;                &lt;/answer&gt;&#10;            &lt;/answers&gt;&#10;        &lt;/multichoice&gt;&#10;    &lt;/questions&gt;&#10;&lt;/questionlist&gt;"/>
  <p:tag name="RESULTS" val="Enter Question Text[;crlf;]5[;]29[;]5[;]False[;]2[;][;crlf;]2.8[;]3[;]0.748331477354788[;]0.56[;crlf;]0[;]-1[;]V Fib (Fine)1[;]V Fib (Fine)[;][;crlf;]2[;]-1[;]V Fib (Coarse)2[;]V Fib (Coarse)[;][;crlf;]2[;]1[;]Torsades3[;]Torsades[;][;crlf;]1[;]-1[;]SVT4[;]SVT[;]"/>
  <p:tag name="LIVECHARTING" val="False"/>
  <p:tag name="AUTOOPENPOLL" val="True"/>
  <p:tag name="AUTOFORMATCHART" val="True"/>
  <p:tag name="HASRESULTS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COLORTYPE" val="SCHEME"/>
  <p:tag name="LABELFORMAT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DBEECD6A684549A1869FC753950D6EF4&lt;/guid&gt;&#10;        &lt;description /&gt;&#10;        &lt;date&gt;4/29/2014 3:49:55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AA14CD559E85433893D61C2EBBAF95AF&lt;/guid&gt;&#10;            &lt;repollguid&gt;F34ACF03B96A438AA91C844782D2D6F8&lt;/repollguid&gt;&#10;            &lt;sourceid&gt;7607D55B2ACA497599D3AA5FD299885F&lt;/sourceid&gt;&#10;            &lt;questiontext&gt;What is the CPR compression rate per minute for all ages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8F2B1D4AB64248B888B82F74715EEF49&lt;/guid&gt;&#10;                    &lt;answertext&gt;At least 70&lt;/answertext&gt;&#10;                    &lt;valuetype&gt;-1&lt;/valuetype&gt;&#10;                &lt;/answer&gt;&#10;                &lt;answer&gt;&#10;                    &lt;guid&gt;5D6F7FDF70FF4903B40144C1428AD61A&lt;/guid&gt;&#10;                    &lt;answertext&gt;At least 80&lt;/answertext&gt;&#10;                    &lt;valuetype&gt;-1&lt;/valuetype&gt;&#10;                &lt;/answer&gt;&#10;                &lt;answer&gt;&#10;                    &lt;guid&gt;D481D29328634A0CA1BE5F4BE53DFA37&lt;/guid&gt;&#10;                    &lt;answertext&gt;At least 90&lt;/answertext&gt;&#10;                    &lt;valuetype&gt;-1&lt;/valuetype&gt;&#10;                &lt;/answer&gt;&#10;                &lt;answer&gt;&#10;                    &lt;guid&gt;4B1F946342104408813865D8EF3ADBD4&lt;/guid&gt;&#10;                    &lt;answertext&gt;At least 100&lt;/answertext&gt;&#10;                    &lt;valuetype&gt;1&lt;/valuetype&gt;&#10;                &lt;/answer&gt;&#10;            &lt;/answers&gt;&#10;        &lt;/multichoice&gt;&#10;    &lt;/questions&gt;&#10;&lt;/questionlist&gt;"/>
  <p:tag name="RESULTS" val="What is the CPR compression rate per minute for all ages?[;crlf;]5[;]29[;]5[;]False[;]2[;][;crlf;]2.8[;]3[;]1.16619037896906[;]1.36[;crlf;]1[;]-1[;]At least 701[;]At least 70[;][;crlf;]1[;]-1[;]At least 802[;]At least 80[;][;crlf;]1[;]-1[;]At least 903[;]At least 90[;][;crlf;]2[;]1[;]At least 1004[;]At least 100[;]"/>
  <p:tag name="LIVECHARTING" val="False"/>
  <p:tag name="AUTOOPENPOLL" val="True"/>
  <p:tag name="AUTOFORMATCHART" val="True"/>
  <p:tag name="HASRESULTS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LABELFORMAT" val="1"/>
  <p:tag name="COLORTYPE" val="SCHEM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1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5557B2FC34D3412AA8F0E4974B8B0297&lt;/guid&gt;&#10;        &lt;description /&gt;&#10;        &lt;date&gt;4/29/2014 3:54:02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F97FBEB47B0F4B00A92A506C41D90592&lt;/guid&gt;&#10;            &lt;repollguid&gt;FD3E01B5B5CF48F7A8631A7667594F5A&lt;/repollguid&gt;&#10;            &lt;sourceid&gt;2A7051F1984E45BB867EF5DDC3FA79C2&lt;/sourceid&gt;&#10;            &lt;questiontext&gt;Choose the correct statements of compression:ventilation ratios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06042A89826744D291527E6B85D2ED7E&lt;/guid&gt;&#10;                    &lt;answertext&gt;Adult 2 rescuer: 30:2&lt;/answertext&gt;&#10;                    &lt;valuetype&gt;-1&lt;/valuetype&gt;&#10;                &lt;/answer&gt;&#10;                &lt;answer&gt;&#10;                    &lt;guid&gt;3A9E3545A4BD43D4B4211D2B0C8AC966&lt;/guid&gt;&#10;                    &lt;answertext&gt;Child 2 rescuer: 15:2&lt;/answertext&gt;&#10;                    &lt;valuetype&gt;-1&lt;/valuetype&gt;&#10;                &lt;/answer&gt;&#10;                &lt;answer&gt;&#10;                    &lt;guid&gt;67BB14677DC74F2DBE96CB324432A0A0&lt;/guid&gt;&#10;                    &lt;answertext&gt;Infant 2 rescuer: 15:2&lt;/answertext&gt;&#10;                    &lt;valuetype&gt;-1&lt;/valuetype&gt;&#10;                &lt;/answer&gt;&#10;                &lt;answer&gt;&#10;                    &lt;guid&gt;693D522705314744B7549C0A8A1E705F&lt;/guid&gt;&#10;                    &lt;answertext&gt;B &amp;amp; C only&lt;/answertext&gt;&#10;                    &lt;valuetype&gt;-1&lt;/valuetype&gt;&#10;                &lt;/answer&gt;&#10;                &lt;answer&gt;&#10;                    &lt;guid&gt;664BB53A741C475CAE8681496C5D3C94&lt;/guid&gt;&#10;                    &lt;answertext&gt;All of the above&lt;/answertext&gt;&#10;                    &lt;valuetype&gt;1&lt;/valuetype&gt;&#10;                &lt;/answer&gt;&#10;            &lt;/answers&gt;&#10;        &lt;/multichoice&gt;&#10;    &lt;/questions&gt;&#10;&lt;/questionlist&gt;"/>
  <p:tag name="RESULTS" val="Choose the correct statements of compression:ventilation ratios[;crlf;]1[;]29[;]1[;]False[;]0[;][;crlf;]3[;]3[;]0[;]0[;crlf;]0[;]-1[;]Adult 2 rescuer: 30:21[;]Adult 2 rescuer: 30:2[;][;crlf;]0[;]-1[;]Child 2 rescuer: 15:22[;]Child 2 rescuer: 15:2[;][;crlf;]1[;]-1[;]Infant 2 rescuer: 15:23[;]Infant 2 rescuer: 15:2[;][;crlf;]0[;]-1[;]B &amp; C only4[;]B &amp; C only[;][;crlf;]0[;]1[;]All of the above5[;]All of the above[;]"/>
  <p:tag name="LIVECHARTING" val="False"/>
  <p:tag name="AUTOOPENPOLL" val="True"/>
  <p:tag name="AUTOFORMATCHART" val="True"/>
  <p:tag name="HASRESULTS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LABELFORMAT" val="1"/>
  <p:tag name="COLORTYPE" val="SCHEM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2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7C86DC8044E140908496350D6E177E33&lt;/guid&gt;&#10;        &lt;description /&gt;&#10;        &lt;date&gt;4/29/2014 3:58:48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EDC1D04E18EE4F479778A8A20EC0A157&lt;/guid&gt;&#10;            &lt;repollguid&gt;D90C4B39B2AB4B0EB5AE930C7EDE2EB9&lt;/repollguid&gt;&#10;            &lt;sourceid&gt;08F662B2DCD94FB4948AE7B36688569A&lt;/sourceid&gt;&#10;            &lt;questiontext&gt;How many compressions to ventilations when you have an advanced airway in place? 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4390F7B3302D449E97DB588071EB61FC&lt;/guid&gt;&#10;                    &lt;answertext&gt;Depends on the physical fitness of your staff&lt;/answertext&gt;&#10;                    &lt;valuetype&gt;-1&lt;/valuetype&gt;&#10;                &lt;/answer&gt;&#10;                &lt;answer&gt;&#10;                    &lt;guid&gt;19DADA8D34F44083B590F703F0BE84CD&lt;/guid&gt;&#10;                    &lt;answertext&gt;Trick question: there is no ratio for this situation—at least 100 cpm and 10 bpm&lt;/answertext&gt;&#10;                    &lt;valuetype&gt;1&lt;/valuetype&gt;&#10;                &lt;/answer&gt;&#10;            &lt;/answers&gt;&#10;        &lt;/multichoice&gt;&#10;    &lt;/questions&gt;&#10;&lt;/questionlist&gt;"/>
  <p:tag name="RESULTS" val="How many compressions to ventilations when you have an advanced airway in place? [;crlf;]3[;]29[;]3[;]False[;]0[;][;crlf;]1[;]1[;]0[;]0[;crlf;]3[;]-1[;]Depends on the physical fitness of your staff1[;]Depends on the physical fitness of your staff[;][;crlf;]0[;]1[;]Trick question: there is no ratio for this situation—at least 100 cpm and 10 bpm2[;]Trick question: there is no ratio for this situation—at least 100 cpm and 10 bpm[;]"/>
  <p:tag name="LIVECHARTING" val="False"/>
  <p:tag name="AUTOOPENPOLL" val="True"/>
  <p:tag name="AUTOFORMATCHART" val="True"/>
  <p:tag name="HASRESULTS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1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LABELFORMAT" val="1"/>
  <p:tag name="COLORTYPE" val="SCHEM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TrueFalse"/>
  <p:tag name="TPQUESTIONXML" val="﻿&lt;?xml version=&quot;1.0&quot; encoding=&quot;utf-8&quot;?&gt;&#10;&lt;questionlist&gt;&#10;    &lt;properties&gt;&#10;        &lt;guid&gt;E3DE4B9E58DE4B02906D953F726E6D64&lt;/guid&gt;&#10;        &lt;description /&gt;&#10;        &lt;date&gt;4/28/2014 2:55:23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4D66FABB856F4997950CA5A2ADAF1CD3&lt;/guid&gt;&#10;            &lt;repollguid&gt;7538006752074BA1893A23CC5A84E8C4&lt;/repollguid&gt;&#10;            &lt;sourceid&gt;F9209355F2D2484B9134DF9FA7CDD005&lt;/sourceid&gt;&#10;            &lt;questiontext&gt;Higher survival rates when the presenting rhythm is shockable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truefalse&gt;True&lt;/truefalse&gt;&#10;            &lt;answers&gt;&#10;                &lt;answer&gt;&#10;                    &lt;guid&gt;F33ABF57B5D546E58FE709E7C6B86589&lt;/guid&gt;&#10;                    &lt;answertext&gt;True&lt;/answertext&gt;&#10;                    &lt;valuetype&gt;1&lt;/valuetype&gt;&#10;                &lt;/answer&gt;&#10;                &lt;answer&gt;&#10;                    &lt;guid&gt;B114635A2D704072882555B8E059A3F2&lt;/guid&gt;&#10;                    &lt;answertext&gt;False&lt;/answertext&gt;&#10;                    &lt;valuetype&gt;-1&lt;/valuetype&gt;&#10;                &lt;/answer&gt;&#10;            &lt;/answers&gt;&#10;        &lt;/multichoice&gt;&#10;    &lt;/questions&gt;&#10;&lt;/questionlist&gt;"/>
  <p:tag name="RESULTS" val="Higher survival rates when the presenting rhythm is shockable[;crlf;]11[;]22[;]11[;]False[;]2[;][;crlf;]1.81818181818182[;]2[;]0.385694607919935[;]0.148760330578512[;crlf;]2[;]1[;]True1[;]True[;][;crlf;]9[;]-1[;]False2[;]False[;]"/>
  <p:tag name="LIVECHARTING" val="False"/>
  <p:tag name="AUTOOPENPOLL" val="True"/>
  <p:tag name="AUTOFORMATCHART" val="True"/>
  <p:tag name="HASRESULTS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DEFINEDCOLORS" val="3,6,10,45,32,50,13,4,9,55,1"/>
  <p:tag name="NUMBERFORMAT" val="0"/>
  <p:tag name="LABELFORMAT" val="0"/>
  <p:tag name="COLORTYPE" val="SCHEM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CAI" val="True"/>
  <p:tag name="TYP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2"/>
  <p:tag name="TPCOUNTDOWNSECONDS" val="1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ヒラギノ丸ゴ Pro W4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ＭＳ 明朝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Apex.thmx</Template>
  <TotalTime>2460</TotalTime>
  <Words>1186</Words>
  <Application>Microsoft Office PowerPoint</Application>
  <PresentationFormat>On-screen Show (4:3)</PresentationFormat>
  <Paragraphs>163</Paragraphs>
  <Slides>43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Apex</vt:lpstr>
      <vt:lpstr>Microsoft Graph Chart</vt:lpstr>
      <vt:lpstr>PEM|COR: Cardiac arrest</vt:lpstr>
      <vt:lpstr>PEM|CoR: 2013-2014</vt:lpstr>
      <vt:lpstr>First: The Secret Behind QE II’s Longevity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 Objectives</vt:lpstr>
      <vt:lpstr>Learning Objectives</vt:lpstr>
      <vt:lpstr>Cardiac Arrest Definition</vt:lpstr>
      <vt:lpstr>PowerPoint Presentation</vt:lpstr>
      <vt:lpstr>Higher survival rates of arrests in-hospital vs. out of hospital</vt:lpstr>
      <vt:lpstr>Higher survival rates when the presenting rhythm is shockable</vt:lpstr>
      <vt:lpstr>Lowest survival occurs when there is brady, poor perfusion, and CPR begun before PEA</vt:lpstr>
      <vt:lpstr>Survival Rates</vt:lpstr>
      <vt:lpstr>Learning Objectives</vt:lpstr>
      <vt:lpstr>Arrest Rhythms</vt:lpstr>
      <vt:lpstr>PowerPoint Presentation</vt:lpstr>
      <vt:lpstr>Enter Question Text</vt:lpstr>
      <vt:lpstr>Enter Question Text</vt:lpstr>
      <vt:lpstr>PowerPoint Presentation</vt:lpstr>
      <vt:lpstr>Enter Question Text</vt:lpstr>
      <vt:lpstr>Enter Question Text</vt:lpstr>
      <vt:lpstr>What is the CPR compression rate per minute for all ages?</vt:lpstr>
      <vt:lpstr>Choose the correct statements of compression:ventilation ratios</vt:lpstr>
      <vt:lpstr>How many compressions to ventilations when you have an advanced airway in place? </vt:lpstr>
      <vt:lpstr>CPR Key Points</vt:lpstr>
      <vt:lpstr>Defibrillation Take Home Points</vt:lpstr>
      <vt:lpstr>Learning Objectives</vt:lpstr>
      <vt:lpstr>Cardiac Arrest Medications</vt:lpstr>
      <vt:lpstr>PowerPoint Presentation</vt:lpstr>
      <vt:lpstr>Family Presence</vt:lpstr>
      <vt:lpstr>Post-Arrest Management</vt:lpstr>
      <vt:lpstr>Learning Objectives</vt:lpstr>
      <vt:lpstr>Let’s practice some scenarios with the PEM Fellows</vt:lpstr>
    </vt:vector>
  </TitlesOfParts>
  <Company>SUNY at Buffalo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PEM|CoR: Hypovolemic &amp; Distributive Shock</dc:title>
  <dc:creator>Frank Carnevale</dc:creator>
  <cp:lastModifiedBy>UB</cp:lastModifiedBy>
  <cp:revision>256</cp:revision>
  <dcterms:created xsi:type="dcterms:W3CDTF">2013-05-10T15:03:41Z</dcterms:created>
  <dcterms:modified xsi:type="dcterms:W3CDTF">2014-04-30T01:34:34Z</dcterms:modified>
</cp:coreProperties>
</file>