
<file path=[Content_Types].xml><?xml version="1.0" encoding="utf-8"?>
<Types xmlns="http://schemas.openxmlformats.org/package/2006/content-types">
  <Override PartName="/ppt/slides/slide41.xml" ContentType="application/vnd.openxmlformats-officedocument.presentationml.slide+xml"/>
  <Override PartName="/ppt/slideLayouts/slideLayout4.xml" ContentType="application/vnd.openxmlformats-officedocument.presentationml.slideLayout+xml"/>
  <Override PartName="/ppt/tags/tag65.xml" ContentType="application/vnd.openxmlformats-officedocument.presentationml.tags+xml"/>
  <Override PartName="/ppt/slides/slide18.xml" ContentType="application/vnd.openxmlformats-officedocument.presentationml.slide+xml"/>
  <Override PartName="/ppt/tags/tag74.xml" ContentType="application/vnd.openxmlformats-officedocument.presentationml.tags+xml"/>
  <Override PartName="/ppt/slides/slide28.xml" ContentType="application/vnd.openxmlformats-officedocument.presentationml.slide+xml"/>
  <Override PartName="/ppt/tags/tag84.xml" ContentType="application/vnd.openxmlformats-officedocument.presentationml.tags+xml"/>
  <Override PartName="/ppt/slides/slide37.xml" ContentType="application/vnd.openxmlformats-officedocument.presentationml.slide+xml"/>
  <Override PartName="/ppt/slides/slide9.xml" ContentType="application/vnd.openxmlformats-officedocument.presentationml.slide+xml"/>
  <Override PartName="/ppt/slides/slide47.xml" ContentType="application/vnd.openxmlformats-officedocument.presentationml.slide+xml"/>
  <Override PartName="/ppt/tags/tag1.xml" ContentType="application/vnd.openxmlformats-officedocument.presentationml.tags+xml"/>
  <Default Extension="vml" ContentType="application/vnd.openxmlformats-officedocument.vmlDrawing"/>
  <Override PartName="/ppt/tags/tag12.xml" ContentType="application/vnd.openxmlformats-officedocument.presentationml.tags+xml"/>
  <Override PartName="/ppt/theme/theme1.xml" ContentType="application/vnd.openxmlformats-officedocument.theme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embeddings/oleObject1.bin" ContentType="application/vnd.openxmlformats-officedocument.oleObject"/>
  <Override PartName="/ppt/embeddings/oleObject13.bin" ContentType="application/vnd.openxmlformats-officedocument.oleObject"/>
  <Override PartName="/ppt/tags/tag41.xml" ContentType="application/vnd.openxmlformats-officedocument.presentationml.tags+xml"/>
  <Override PartName="/ppt/tags/tag7.xml" ContentType="application/vnd.openxmlformats-officedocument.presentationml.tags+xml"/>
  <Override PartName="/ppt/tags/tag50.xml" ContentType="application/vnd.openxmlformats-officedocument.presentationml.tags+xml"/>
  <Override PartName="/ppt/tags/tag18.xml" ContentType="application/vnd.openxmlformats-officedocument.presentationml.tags+xml"/>
  <Default Extension="jpeg" ContentType="image/jpeg"/>
  <Override PartName="/ppt/tags/tag60.xml" ContentType="application/vnd.openxmlformats-officedocument.presentationml.tags+xml"/>
  <Override PartName="/ppt/tags/tag28.xml" ContentType="application/vnd.openxmlformats-officedocument.presentationml.tags+xml"/>
  <Override PartName="/ppt/slides/slide13.xml" ContentType="application/vnd.openxmlformats-officedocument.presentationml.slide+xml"/>
  <Override PartName="/ppt/tags/tag70.xml" ContentType="application/vnd.openxmlformats-officedocument.presentationml.tags+xml"/>
  <Override PartName="/ppt/embeddings/oleObject7.bin" ContentType="application/vnd.openxmlformats-officedocument.oleObject"/>
  <Override PartName="/ppt/slides/slide23.xml" ContentType="application/vnd.openxmlformats-officedocument.presentationml.slide+xml"/>
  <Override PartName="/ppt/tags/tag37.xml" ContentType="application/vnd.openxmlformats-officedocument.presentationml.tags+xml"/>
  <Override PartName="/ppt/tags/tag47.xml" ContentType="application/vnd.openxmlformats-officedocument.presentationml.tags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tags/tag56.xml" ContentType="application/vnd.openxmlformats-officedocument.presentationml.tags+xml"/>
  <Override PartName="/ppt/slides/slide42.xml" ContentType="application/vnd.openxmlformats-officedocument.presentationml.slide+xml"/>
  <Override PartName="/ppt/tags/tag66.xml" ContentType="application/vnd.openxmlformats-officedocument.presentationml.tags+xml"/>
  <Override PartName="/ppt/slides/slide19.xml" ContentType="application/vnd.openxmlformats-officedocument.presentationml.slide+xml"/>
  <Override PartName="/ppt/tags/tag75.xml" ContentType="application/vnd.openxmlformats-officedocument.presentationml.tags+xml"/>
  <Override PartName="/ppt/slideLayouts/slideLayout10.xml" ContentType="application/vnd.openxmlformats-officedocument.presentationml.slideLayout+xml"/>
  <Override PartName="/ppt/slides/slide29.xml" ContentType="application/vnd.openxmlformats-officedocument.presentationml.slide+xml"/>
  <Override PartName="/ppt/tags/tag85.xml" ContentType="application/vnd.openxmlformats-officedocument.presentationml.tags+xml"/>
  <Override PartName="/ppt/slides/slide38.xml" ContentType="application/vnd.openxmlformats-officedocument.presentationml.slide+xml"/>
  <Override PartName="/ppt/tags/tag2.xml" ContentType="application/vnd.openxmlformats-officedocument.presentationml.tags+xml"/>
  <Override PartName="/ppt/tags/tag13.xml" ContentType="application/vnd.openxmlformats-officedocument.presentationml.tags+xml"/>
  <Override PartName="/ppt/tags/tag23.xml" ContentType="application/vnd.openxmlformats-officedocument.presentationml.tags+xml"/>
  <Default Extension="emf" ContentType="image/x-emf"/>
  <Override PartName="/ppt/embeddings/oleObject2.bin" ContentType="application/vnd.openxmlformats-officedocument.oleObject"/>
  <Override PartName="/ppt/tags/tag32.xml" ContentType="application/vnd.openxmlformats-officedocument.presentationml.tags+xml"/>
  <Override PartName="/ppt/embeddings/oleObject14.bin" ContentType="application/vnd.openxmlformats-officedocument.oleObject"/>
  <Override PartName="/ppt/tags/tag42.xml" ContentType="application/vnd.openxmlformats-officedocument.presentationml.tags+xml"/>
  <Override PartName="/ppt/tags/tag8.xml" ContentType="application/vnd.openxmlformats-officedocument.presentationml.tags+xml"/>
  <Override PartName="/ppt/tags/tag51.xml" ContentType="application/vnd.openxmlformats-officedocument.presentationml.tags+xml"/>
  <Override PartName="/ppt/tags/tag19.xml" ContentType="application/vnd.openxmlformats-officedocument.presentationml.tags+xml"/>
  <Override PartName="/ppt/tags/tag61.xml" ContentType="application/vnd.openxmlformats-officedocument.presentationml.tags+xml"/>
  <Override PartName="/ppt/tags/tag29.xml" ContentType="application/vnd.openxmlformats-officedocument.presentationml.tags+xml"/>
  <Override PartName="/ppt/slides/slide14.xml" ContentType="application/vnd.openxmlformats-officedocument.presentationml.slide+xml"/>
  <Override PartName="/ppt/tags/tag38.xml" ContentType="application/vnd.openxmlformats-officedocument.presentationml.tags+xml"/>
  <Override PartName="/ppt/tags/tag71.xml" ContentType="application/vnd.openxmlformats-officedocument.presentationml.tags+xml"/>
  <Override PartName="/ppt/slides/slide24.xml" ContentType="application/vnd.openxmlformats-officedocument.presentationml.slide+xml"/>
  <Default Extension="bin" ContentType="application/vnd.openxmlformats-officedocument.presentationml.printerSettings"/>
  <Override PartName="/ppt/embeddings/oleObject8.bin" ContentType="application/vnd.openxmlformats-officedocument.oleObject"/>
  <Override PartName="/ppt/tags/tag48.xml" ContentType="application/vnd.openxmlformats-officedocument.presentationml.tags+xml"/>
  <Override PartName="/ppt/slides/slide33.xml" ContentType="application/vnd.openxmlformats-officedocument.presentationml.slide+xml"/>
  <Override PartName="/ppt/slides/slide5.xml" ContentType="application/vnd.openxmlformats-officedocument.presentationml.slide+xml"/>
  <Default Extension="xml" ContentType="application/xml"/>
  <Override PartName="/ppt/tags/tag57.xml" ContentType="application/vnd.openxmlformats-officedocument.presentationml.tags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tableStyles.xml" ContentType="application/vnd.openxmlformats-officedocument.presentationml.tableStyles+xml"/>
  <Override PartName="/ppt/tags/tag80.xml" ContentType="application/vnd.openxmlformats-officedocument.presentationml.tags+xml"/>
  <Override PartName="/ppt/tags/tag67.xml" ContentType="application/vnd.openxmlformats-officedocument.presentationml.tags+xml"/>
  <Override PartName="/ppt/tags/tag76.xml" ContentType="application/vnd.openxmlformats-officedocument.presentationml.tags+xml"/>
  <Override PartName="/ppt/slideLayouts/slideLayout11.xml" ContentType="application/vnd.openxmlformats-officedocument.presentationml.slideLayout+xml"/>
  <Override PartName="/ppt/tags/tag86.xml" ContentType="application/vnd.openxmlformats-officedocument.presentationml.tags+xml"/>
  <Override PartName="/docProps/app.xml" ContentType="application/vnd.openxmlformats-officedocument.extended-properties+xml"/>
  <Override PartName="/ppt/slides/slide39.xml" ContentType="application/vnd.openxmlformats-officedocument.presentationml.slide+xml"/>
  <Override PartName="/ppt/embeddings/oleObject10.bin" ContentType="application/vnd.openxmlformats-officedocument.oleObject"/>
  <Override PartName="/docProps/core.xml" ContentType="application/vnd.openxmlformats-package.core-properties+xml"/>
  <Override PartName="/ppt/tags/tag3.xml" ContentType="application/vnd.openxmlformats-officedocument.presentationml.tags+xml"/>
  <Override PartName="/ppt/tags/tag14.xml" ContentType="application/vnd.openxmlformats-officedocument.presentationml.tags+xml"/>
  <Override PartName="/ppt/tags/tag24.xml" ContentType="application/vnd.openxmlformats-officedocument.presentationml.tags+xml"/>
  <Override PartName="/ppt/embeddings/oleObject3.bin" ContentType="application/vnd.openxmlformats-officedocument.oleObject"/>
  <Override PartName="/ppt/tags/tag33.xml" ContentType="application/vnd.openxmlformats-officedocument.presentationml.tags+xml"/>
  <Override PartName="/ppt/embeddings/oleObject15.bin" ContentType="application/vnd.openxmlformats-officedocument.oleObject"/>
  <Override PartName="/ppt/tags/tag43.xml" ContentType="application/vnd.openxmlformats-officedocument.presentationml.tags+xml"/>
  <Override PartName="/ppt/tags/tag9.xml" ContentType="application/vnd.openxmlformats-officedocument.presentationml.tags+xml"/>
  <Override PartName="/ppt/slideLayouts/slideLayout1.xml" ContentType="application/vnd.openxmlformats-officedocument.presentationml.slideLayout+xml"/>
  <Override PartName="/ppt/tags/tag52.xml" ContentType="application/vnd.openxmlformats-officedocument.presentationml.tags+xml"/>
  <Override PartName="/ppt/tags/tag62.xml" ContentType="application/vnd.openxmlformats-officedocument.presentationml.tags+xml"/>
  <Override PartName="/ppt/slides/slide15.xml" ContentType="application/vnd.openxmlformats-officedocument.presentationml.slide+xml"/>
  <Override PartName="/ppt/embeddings/oleObject9.bin" ContentType="application/vnd.openxmlformats-officedocument.oleObject"/>
  <Override PartName="/ppt/tags/tag39.xml" ContentType="application/vnd.openxmlformats-officedocument.presentationml.tags+xml"/>
  <Override PartName="/ppt/slides/slide25.xml" ContentType="application/vnd.openxmlformats-officedocument.presentationml.slide+xml"/>
  <Override PartName="/ppt/tags/tag72.xml" ContentType="application/vnd.openxmlformats-officedocument.presentationml.tags+xml"/>
  <Override PartName="/ppt/tags/tag81.xml" ContentType="application/vnd.openxmlformats-officedocument.presentationml.tags+xml"/>
  <Override PartName="/ppt/tags/tag49.xml" ContentType="application/vnd.openxmlformats-officedocument.presentationml.tags+xml"/>
  <Override PartName="/ppt/slides/slide34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tags/tag58.xml" ContentType="application/vnd.openxmlformats-officedocument.presentationml.tags+xml"/>
  <Override PartName="/ppt/slideLayouts/slideLayout7.xml" ContentType="application/vnd.openxmlformats-officedocument.presentationml.slideLayout+xml"/>
  <Override PartName="/ppt/slides/slide44.xml" ContentType="application/vnd.openxmlformats-officedocument.presentationml.slide+xml"/>
  <Override PartName="/ppt/tags/tag68.xml" ContentType="application/vnd.openxmlformats-officedocument.presentationml.tags+xml"/>
  <Override PartName="/ppt/tags/tag77.xml" ContentType="application/vnd.openxmlformats-officedocument.presentationml.tags+xml"/>
  <Override PartName="/ppt/slideLayouts/slideLayout12.xml" ContentType="application/vnd.openxmlformats-officedocument.presentationml.slideLayout+xml"/>
  <Override PartName="/ppt/tags/tag87.xml" ContentType="application/vnd.openxmlformats-officedocument.presentationml.tags+xml"/>
  <Override PartName="/ppt/embeddings/oleObject11.bin" ContentType="application/vnd.openxmlformats-officedocument.oleObject"/>
  <Override PartName="/ppt/tags/tag4.xml" ContentType="application/vnd.openxmlformats-officedocument.presentationml.tags+xml"/>
  <Override PartName="/ppt/tags/tag15.xml" ContentType="application/vnd.openxmlformats-officedocument.presentationml.tags+xml"/>
  <Override PartName="/ppt/tags/tag25.xml" ContentType="application/vnd.openxmlformats-officedocument.presentationml.tags+xml"/>
  <Override PartName="/ppt/slides/slide10.xml" ContentType="application/vnd.openxmlformats-officedocument.presentationml.slide+xml"/>
  <Override PartName="/ppt/tags/tag34.xml" ContentType="application/vnd.openxmlformats-officedocument.presentationml.tags+xml"/>
  <Override PartName="/ppt/embeddings/oleObject4.bin" ContentType="application/vnd.openxmlformats-officedocument.oleObject"/>
  <Override PartName="/ppt/slides/slide20.xml" ContentType="application/vnd.openxmlformats-officedocument.presentationml.slide+xml"/>
  <Override PartName="/ppt/embeddings/oleObject16.bin" ContentType="application/vnd.openxmlformats-officedocument.oleObject"/>
  <Override PartName="/ppt/tags/tag44.xml" ContentType="application/vnd.openxmlformats-officedocument.presentationml.tags+xml"/>
  <Override PartName="/ppt/slides/slide1.xml" ContentType="application/vnd.openxmlformats-officedocument.presentationml.slide+xml"/>
  <Override PartName="/ppt/tags/tag53.xml" ContentType="application/vnd.openxmlformats-officedocument.presentationml.tags+xml"/>
  <Override PartName="/ppt/slideLayouts/slideLayout2.xml" ContentType="application/vnd.openxmlformats-officedocument.presentationml.slideLayout+xml"/>
  <Override PartName="/ppt/tags/tag63.xml" ContentType="application/vnd.openxmlformats-officedocument.presentationml.tags+xml"/>
  <Override PartName="/ppt/slides/slide16.xml" ContentType="application/vnd.openxmlformats-officedocument.presentationml.slide+xml"/>
  <Override PartName="/ppt/viewProps.xml" ContentType="application/vnd.openxmlformats-officedocument.presentationml.viewProps+xml"/>
  <Default Extension="rels" ContentType="application/vnd.openxmlformats-package.relationships+xml"/>
  <Override PartName="/ppt/slides/slide26.xml" ContentType="application/vnd.openxmlformats-officedocument.presentationml.slide+xml"/>
  <Override PartName="/ppt/tags/tag82.xml" ContentType="application/vnd.openxmlformats-officedocument.presentationml.tags+xml"/>
  <Override PartName="/ppt/slides/slide35.xml" ContentType="application/vnd.openxmlformats-officedocument.presentationml.slide+xml"/>
  <Override PartName="/ppt/slides/slide7.xml" ContentType="application/vnd.openxmlformats-officedocument.presentationml.slide+xml"/>
  <Override PartName="/ppt/slideLayouts/slideLayout8.xml" ContentType="application/vnd.openxmlformats-officedocument.presentationml.slideLayout+xml"/>
  <Override PartName="/ppt/tags/tag59.xml" ContentType="application/vnd.openxmlformats-officedocument.presentationml.tags+xml"/>
  <Override PartName="/ppt/slides/slide45.xml" ContentType="application/vnd.openxmlformats-officedocument.presentationml.slide+xml"/>
  <Override PartName="/ppt/tags/tag69.xml" ContentType="application/vnd.openxmlformats-officedocument.presentationml.tags+xml"/>
  <Override PartName="/ppt/tags/tag78.xml" ContentType="application/vnd.openxmlformats-officedocument.presentationml.tags+xml"/>
  <Override PartName="/ppt/tags/tag10.xml" ContentType="application/vnd.openxmlformats-officedocument.presentationml.tags+xml"/>
  <Override PartName="/ppt/presProps.xml" ContentType="application/vnd.openxmlformats-officedocument.presentationml.presProps+xml"/>
  <Override PartName="/ppt/tags/tag88.xml" ContentType="application/vnd.openxmlformats-officedocument.presentationml.tags+xml"/>
  <Override PartName="/ppt/tags/tag20.xml" ContentType="application/vnd.openxmlformats-officedocument.presentationml.tags+xml"/>
  <Override PartName="/ppt/presentation.xml" ContentType="application/vnd.openxmlformats-officedocument.presentationml.presentation.main+xml"/>
  <Override PartName="/ppt/embeddings/oleObject12.bin" ContentType="application/vnd.openxmlformats-officedocument.oleObject"/>
  <Override PartName="/ppt/tags/tag5.xml" ContentType="application/vnd.openxmlformats-officedocument.presentationml.tags+xml"/>
  <Override PartName="/ppt/tags/tag16.xml" ContentType="application/vnd.openxmlformats-officedocument.presentationml.tags+xml"/>
  <Override PartName="/ppt/tags/tag26.xml" ContentType="application/vnd.openxmlformats-officedocument.presentationml.tags+xml"/>
  <Override PartName="/ppt/slides/slide11.xml" ContentType="application/vnd.openxmlformats-officedocument.presentationml.slide+xml"/>
  <Override PartName="/ppt/embeddings/oleObject5.bin" ContentType="application/vnd.openxmlformats-officedocument.oleObject"/>
  <Override PartName="/ppt/tags/tag35.xml" ContentType="application/vnd.openxmlformats-officedocument.presentationml.tags+xml"/>
  <Override PartName="/ppt/slides/slide21.xml" ContentType="application/vnd.openxmlformats-officedocument.presentationml.slide+xml"/>
  <Override PartName="/ppt/embeddings/oleObject17.bin" ContentType="application/vnd.openxmlformats-officedocument.oleObject"/>
  <Override PartName="/ppt/tags/tag45.xml" ContentType="application/vnd.openxmlformats-officedocument.presentationml.tags+xml"/>
  <Override PartName="/ppt/slides/slide30.xml" ContentType="application/vnd.openxmlformats-officedocument.presentationml.slide+xml"/>
  <Override PartName="/ppt/slides/slide2.xml" ContentType="application/vnd.openxmlformats-officedocument.presentationml.slide+xml"/>
  <Override PartName="/ppt/tags/tag54.xml" ContentType="application/vnd.openxmlformats-officedocument.presentationml.tags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tags/tag64.xml" ContentType="application/vnd.openxmlformats-officedocument.presentationml.tags+xml"/>
  <Override PartName="/ppt/slides/slide17.xml" ContentType="application/vnd.openxmlformats-officedocument.presentationml.slide+xml"/>
  <Override PartName="/ppt/tags/tag73.xml" ContentType="application/vnd.openxmlformats-officedocument.presentationml.tags+xml"/>
  <Override PartName="/ppt/slides/slide27.xml" ContentType="application/vnd.openxmlformats-officedocument.presentationml.slide+xml"/>
  <Override PartName="/ppt/tags/tag83.xml" ContentType="application/vnd.openxmlformats-officedocument.presentationml.tags+xml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Default Extension="pdf" ContentType="application/pdf"/>
  <Override PartName="/ppt/slides/slide46.xml" ContentType="application/vnd.openxmlformats-officedocument.presentationml.slide+xml"/>
  <Override PartName="/ppt/tags/tag79.xml" ContentType="application/vnd.openxmlformats-officedocument.presentationml.tags+xml"/>
  <Override PartName="/ppt/tags/tag11.xml" ContentType="application/vnd.openxmlformats-officedocument.presentationml.tags+xml"/>
  <Override PartName="/ppt/tags/tag89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tags/tag40.xml" ContentType="application/vnd.openxmlformats-officedocument.presentationml.tags+xml"/>
  <Override PartName="/ppt/tags/tag6.xml" ContentType="application/vnd.openxmlformats-officedocument.presentationml.tags+xml"/>
  <Override PartName="/ppt/tags/tag17.xml" ContentType="application/vnd.openxmlformats-officedocument.presentationml.tags+xml"/>
  <Override PartName="/ppt/tags/tag27.xml" ContentType="application/vnd.openxmlformats-officedocument.presentationml.tags+xml"/>
  <Override PartName="/ppt/slides/slide12.xml" ContentType="application/vnd.openxmlformats-officedocument.presentationml.slide+xml"/>
  <Override PartName="/ppt/embeddings/oleObject6.bin" ContentType="application/vnd.openxmlformats-officedocument.oleObject"/>
  <Override PartName="/ppt/tags/tag36.xml" ContentType="application/vnd.openxmlformats-officedocument.presentationml.tags+xml"/>
  <Override PartName="/ppt/slides/slide22.xml" ContentType="application/vnd.openxmlformats-officedocument.presentationml.slide+xml"/>
  <Override PartName="/ppt/embeddings/oleObject18.bin" ContentType="application/vnd.openxmlformats-officedocument.oleObject"/>
  <Override PartName="/ppt/tags/tag46.xml" ContentType="application/vnd.openxmlformats-officedocument.presentationml.tags+xml"/>
  <Override PartName="/ppt/slides/slide31.xml" ContentType="application/vnd.openxmlformats-officedocument.presentationml.slide+xml"/>
  <Override PartName="/ppt/slides/slide3.xml" ContentType="application/vnd.openxmlformats-officedocument.presentationml.slide+xml"/>
  <Override PartName="/ppt/tags/tag55.xml" ContentType="application/vnd.openxmlformats-officedocument.presentationml.tags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81" r:id="rId1"/>
  </p:sldMasterIdLst>
  <p:sldIdLst>
    <p:sldId id="256" r:id="rId2"/>
    <p:sldId id="307" r:id="rId3"/>
    <p:sldId id="349" r:id="rId4"/>
    <p:sldId id="313" r:id="rId5"/>
    <p:sldId id="314" r:id="rId6"/>
    <p:sldId id="336" r:id="rId7"/>
    <p:sldId id="338" r:id="rId8"/>
    <p:sldId id="340" r:id="rId9"/>
    <p:sldId id="341" r:id="rId10"/>
    <p:sldId id="339" r:id="rId11"/>
    <p:sldId id="342" r:id="rId12"/>
    <p:sldId id="343" r:id="rId13"/>
    <p:sldId id="259" r:id="rId14"/>
    <p:sldId id="260" r:id="rId15"/>
    <p:sldId id="345" r:id="rId16"/>
    <p:sldId id="347" r:id="rId17"/>
    <p:sldId id="344" r:id="rId18"/>
    <p:sldId id="346" r:id="rId19"/>
    <p:sldId id="352" r:id="rId20"/>
    <p:sldId id="353" r:id="rId21"/>
    <p:sldId id="354" r:id="rId22"/>
    <p:sldId id="315" r:id="rId23"/>
    <p:sldId id="275" r:id="rId24"/>
    <p:sldId id="316" r:id="rId25"/>
    <p:sldId id="348" r:id="rId26"/>
    <p:sldId id="276" r:id="rId27"/>
    <p:sldId id="281" r:id="rId28"/>
    <p:sldId id="317" r:id="rId29"/>
    <p:sldId id="319" r:id="rId30"/>
    <p:sldId id="284" r:id="rId31"/>
    <p:sldId id="350" r:id="rId32"/>
    <p:sldId id="323" r:id="rId33"/>
    <p:sldId id="318" r:id="rId34"/>
    <p:sldId id="324" r:id="rId35"/>
    <p:sldId id="351" r:id="rId36"/>
    <p:sldId id="293" r:id="rId37"/>
    <p:sldId id="328" r:id="rId38"/>
    <p:sldId id="329" r:id="rId39"/>
    <p:sldId id="330" r:id="rId40"/>
    <p:sldId id="331" r:id="rId41"/>
    <p:sldId id="332" r:id="rId42"/>
    <p:sldId id="334" r:id="rId43"/>
    <p:sldId id="355" r:id="rId44"/>
    <p:sldId id="296" r:id="rId45"/>
    <p:sldId id="321" r:id="rId46"/>
    <p:sldId id="335" r:id="rId47"/>
    <p:sldId id="305" r:id="rId48"/>
  </p:sldIdLst>
  <p:sldSz cx="9144000" cy="6858000" type="screen4x3"/>
  <p:notesSz cx="6858000" cy="9144000"/>
  <p:custDataLst>
    <p:tags r:id="rId5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5588" autoAdjust="0"/>
    <p:restoredTop sz="94660" autoAdjust="0"/>
  </p:normalViewPr>
  <p:slideViewPr>
    <p:cSldViewPr snapToGrid="0" snapToObjects="1">
      <p:cViewPr varScale="1">
        <p:scale>
          <a:sx n="144" d="100"/>
          <a:sy n="144" d="100"/>
        </p:scale>
        <p:origin x="-67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tags" Target="tags/tag1.xml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3336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1125-63B7-4F61-8034-CDF038F538C8}" type="datetime1">
              <a:rPr lang="en-US" smtClean="0"/>
              <a:pPr/>
              <a:t>11/3/13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B0E4600-0381-4CF3-88F2-7ED7D2E3F9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A04467C-8C47-4B4C-9D3B-995BE41DB01C}" type="datetimeFigureOut">
              <a:rPr lang="en-US" smtClean="0"/>
              <a:pPr/>
              <a:t>11/3/13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4" Type="http://schemas.openxmlformats.org/officeDocument/2006/relationships/tags" Target="../tags/tag23.xml"/><Relationship Id="rId5" Type="http://schemas.openxmlformats.org/officeDocument/2006/relationships/tags" Target="../tags/tag24.xml"/><Relationship Id="rId6" Type="http://schemas.openxmlformats.org/officeDocument/2006/relationships/tags" Target="../tags/tag25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5.bin"/><Relationship Id="rId1" Type="http://schemas.openxmlformats.org/officeDocument/2006/relationships/vmlDrawing" Target="../drawings/vmlDrawing5.vml"/><Relationship Id="rId2" Type="http://schemas.openxmlformats.org/officeDocument/2006/relationships/tags" Target="../tags/tag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4" Type="http://schemas.openxmlformats.org/officeDocument/2006/relationships/tags" Target="../tags/tag28.xml"/><Relationship Id="rId5" Type="http://schemas.openxmlformats.org/officeDocument/2006/relationships/tags" Target="../tags/tag29.xml"/><Relationship Id="rId6" Type="http://schemas.openxmlformats.org/officeDocument/2006/relationships/tags" Target="../tags/tag30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6.bin"/><Relationship Id="rId1" Type="http://schemas.openxmlformats.org/officeDocument/2006/relationships/vmlDrawing" Target="../drawings/vmlDrawing6.vml"/><Relationship Id="rId2" Type="http://schemas.openxmlformats.org/officeDocument/2006/relationships/tags" Target="../tags/tag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4" Type="http://schemas.openxmlformats.org/officeDocument/2006/relationships/tags" Target="../tags/tag33.xml"/><Relationship Id="rId5" Type="http://schemas.openxmlformats.org/officeDocument/2006/relationships/tags" Target="../tags/tag34.xml"/><Relationship Id="rId6" Type="http://schemas.openxmlformats.org/officeDocument/2006/relationships/tags" Target="../tags/tag35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7.bin"/><Relationship Id="rId1" Type="http://schemas.openxmlformats.org/officeDocument/2006/relationships/vmlDrawing" Target="../drawings/vmlDrawing7.vml"/><Relationship Id="rId2" Type="http://schemas.openxmlformats.org/officeDocument/2006/relationships/tags" Target="../tags/tag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4" Type="http://schemas.openxmlformats.org/officeDocument/2006/relationships/tags" Target="../tags/tag38.xml"/><Relationship Id="rId5" Type="http://schemas.openxmlformats.org/officeDocument/2006/relationships/tags" Target="../tags/tag39.xml"/><Relationship Id="rId6" Type="http://schemas.openxmlformats.org/officeDocument/2006/relationships/tags" Target="../tags/tag40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8.bin"/><Relationship Id="rId1" Type="http://schemas.openxmlformats.org/officeDocument/2006/relationships/vmlDrawing" Target="../drawings/vmlDrawing8.vml"/><Relationship Id="rId2" Type="http://schemas.openxmlformats.org/officeDocument/2006/relationships/tags" Target="../tags/tag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4" Type="http://schemas.openxmlformats.org/officeDocument/2006/relationships/tags" Target="../tags/tag43.xml"/><Relationship Id="rId5" Type="http://schemas.openxmlformats.org/officeDocument/2006/relationships/tags" Target="../tags/tag44.xml"/><Relationship Id="rId6" Type="http://schemas.openxmlformats.org/officeDocument/2006/relationships/tags" Target="../tags/tag45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9.bin"/><Relationship Id="rId1" Type="http://schemas.openxmlformats.org/officeDocument/2006/relationships/vmlDrawing" Target="../drawings/vmlDrawing9.vml"/><Relationship Id="rId2" Type="http://schemas.openxmlformats.org/officeDocument/2006/relationships/tags" Target="../tags/tag4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4" Type="http://schemas.openxmlformats.org/officeDocument/2006/relationships/tags" Target="../tags/tag48.xml"/><Relationship Id="rId5" Type="http://schemas.openxmlformats.org/officeDocument/2006/relationships/tags" Target="../tags/tag49.xml"/><Relationship Id="rId6" Type="http://schemas.openxmlformats.org/officeDocument/2006/relationships/tags" Target="../tags/tag50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10.bin"/><Relationship Id="rId1" Type="http://schemas.openxmlformats.org/officeDocument/2006/relationships/vmlDrawing" Target="../drawings/vmlDrawing10.vml"/><Relationship Id="rId2" Type="http://schemas.openxmlformats.org/officeDocument/2006/relationships/tags" Target="../tags/tag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4" Type="http://schemas.openxmlformats.org/officeDocument/2006/relationships/tags" Target="../tags/tag53.xml"/><Relationship Id="rId5" Type="http://schemas.openxmlformats.org/officeDocument/2006/relationships/tags" Target="../tags/tag54.xml"/><Relationship Id="rId6" Type="http://schemas.openxmlformats.org/officeDocument/2006/relationships/tags" Target="../tags/tag55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11.bin"/><Relationship Id="rId1" Type="http://schemas.openxmlformats.org/officeDocument/2006/relationships/vmlDrawing" Target="../drawings/vmlDrawing11.vml"/><Relationship Id="rId2" Type="http://schemas.openxmlformats.org/officeDocument/2006/relationships/tags" Target="../tags/tag5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4" Type="http://schemas.openxmlformats.org/officeDocument/2006/relationships/tags" Target="../tags/tag58.xml"/><Relationship Id="rId5" Type="http://schemas.openxmlformats.org/officeDocument/2006/relationships/tags" Target="../tags/tag59.xml"/><Relationship Id="rId6" Type="http://schemas.openxmlformats.org/officeDocument/2006/relationships/tags" Target="../tags/tag60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12.bin"/><Relationship Id="rId1" Type="http://schemas.openxmlformats.org/officeDocument/2006/relationships/vmlDrawing" Target="../drawings/vmlDrawing12.vml"/><Relationship Id="rId2" Type="http://schemas.openxmlformats.org/officeDocument/2006/relationships/tags" Target="../tags/tag5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4" Type="http://schemas.openxmlformats.org/officeDocument/2006/relationships/tags" Target="../tags/tag63.xml"/><Relationship Id="rId5" Type="http://schemas.openxmlformats.org/officeDocument/2006/relationships/tags" Target="../tags/tag64.xml"/><Relationship Id="rId6" Type="http://schemas.openxmlformats.org/officeDocument/2006/relationships/tags" Target="../tags/tag65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13.bin"/><Relationship Id="rId1" Type="http://schemas.openxmlformats.org/officeDocument/2006/relationships/vmlDrawing" Target="../drawings/vmlDrawing13.vml"/><Relationship Id="rId2" Type="http://schemas.openxmlformats.org/officeDocument/2006/relationships/tags" Target="../tags/tag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4" Type="http://schemas.openxmlformats.org/officeDocument/2006/relationships/tags" Target="../tags/tag68.xml"/><Relationship Id="rId5" Type="http://schemas.openxmlformats.org/officeDocument/2006/relationships/tags" Target="../tags/tag69.xml"/><Relationship Id="rId6" Type="http://schemas.openxmlformats.org/officeDocument/2006/relationships/tags" Target="../tags/tag70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14.bin"/><Relationship Id="rId1" Type="http://schemas.openxmlformats.org/officeDocument/2006/relationships/vmlDrawing" Target="../drawings/vmlDrawing14.vml"/><Relationship Id="rId2" Type="http://schemas.openxmlformats.org/officeDocument/2006/relationships/tags" Target="../tags/tag6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4" Type="http://schemas.openxmlformats.org/officeDocument/2006/relationships/tags" Target="../tags/tag73.xml"/><Relationship Id="rId5" Type="http://schemas.openxmlformats.org/officeDocument/2006/relationships/tags" Target="../tags/tag74.xml"/><Relationship Id="rId6" Type="http://schemas.openxmlformats.org/officeDocument/2006/relationships/slideLayout" Target="../slideLayouts/slideLayout12.xml"/><Relationship Id="rId7" Type="http://schemas.openxmlformats.org/officeDocument/2006/relationships/oleObject" Target="../embeddings/oleObject15.bin"/><Relationship Id="rId1" Type="http://schemas.openxmlformats.org/officeDocument/2006/relationships/vmlDrawing" Target="../drawings/vmlDrawing15.vml"/><Relationship Id="rId2" Type="http://schemas.openxmlformats.org/officeDocument/2006/relationships/tags" Target="../tags/tag7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youtu.be/_YQpbzQ6gzs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4" Type="http://schemas.openxmlformats.org/officeDocument/2006/relationships/tags" Target="../tags/tag77.xml"/><Relationship Id="rId5" Type="http://schemas.openxmlformats.org/officeDocument/2006/relationships/tags" Target="../tags/tag78.xml"/><Relationship Id="rId6" Type="http://schemas.openxmlformats.org/officeDocument/2006/relationships/tags" Target="../tags/tag79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16.bin"/><Relationship Id="rId1" Type="http://schemas.openxmlformats.org/officeDocument/2006/relationships/vmlDrawing" Target="../drawings/vmlDrawing16.vml"/><Relationship Id="rId2" Type="http://schemas.openxmlformats.org/officeDocument/2006/relationships/tags" Target="../tags/tag7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4" Type="http://schemas.openxmlformats.org/officeDocument/2006/relationships/tags" Target="../tags/tag82.xml"/><Relationship Id="rId5" Type="http://schemas.openxmlformats.org/officeDocument/2006/relationships/tags" Target="../tags/tag83.xml"/><Relationship Id="rId6" Type="http://schemas.openxmlformats.org/officeDocument/2006/relationships/tags" Target="../tags/tag84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17.bin"/><Relationship Id="rId1" Type="http://schemas.openxmlformats.org/officeDocument/2006/relationships/vmlDrawing" Target="../drawings/vmlDrawing17.vml"/><Relationship Id="rId2" Type="http://schemas.openxmlformats.org/officeDocument/2006/relationships/tags" Target="../tags/tag8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4" Type="http://schemas.openxmlformats.org/officeDocument/2006/relationships/tags" Target="../tags/tag87.xml"/><Relationship Id="rId5" Type="http://schemas.openxmlformats.org/officeDocument/2006/relationships/tags" Target="../tags/tag88.xml"/><Relationship Id="rId6" Type="http://schemas.openxmlformats.org/officeDocument/2006/relationships/tags" Target="../tags/tag89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18.bin"/><Relationship Id="rId1" Type="http://schemas.openxmlformats.org/officeDocument/2006/relationships/vmlDrawing" Target="../drawings/vmlDrawing18.vml"/><Relationship Id="rId2" Type="http://schemas.openxmlformats.org/officeDocument/2006/relationships/tags" Target="../tags/tag8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df"/><Relationship Id="rId3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df"/><Relationship Id="rId3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4" Type="http://schemas.openxmlformats.org/officeDocument/2006/relationships/tags" Target="../tags/tag9.xml"/><Relationship Id="rId5" Type="http://schemas.openxmlformats.org/officeDocument/2006/relationships/tags" Target="../tags/tag10.xml"/><Relationship Id="rId6" Type="http://schemas.openxmlformats.org/officeDocument/2006/relationships/tags" Target="../tags/tag11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4" Type="http://schemas.openxmlformats.org/officeDocument/2006/relationships/tags" Target="../tags/tag14.xml"/><Relationship Id="rId5" Type="http://schemas.openxmlformats.org/officeDocument/2006/relationships/tags" Target="../tags/tag15.xml"/><Relationship Id="rId6" Type="http://schemas.openxmlformats.org/officeDocument/2006/relationships/slideLayout" Target="../slideLayouts/slideLayout12.xml"/><Relationship Id="rId7" Type="http://schemas.openxmlformats.org/officeDocument/2006/relationships/oleObject" Target="../embeddings/oleObject3.bin"/><Relationship Id="rId1" Type="http://schemas.openxmlformats.org/officeDocument/2006/relationships/vmlDrawing" Target="../drawings/vmlDrawing3.vml"/><Relationship Id="rId2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4" Type="http://schemas.openxmlformats.org/officeDocument/2006/relationships/tags" Target="../tags/tag18.xml"/><Relationship Id="rId5" Type="http://schemas.openxmlformats.org/officeDocument/2006/relationships/tags" Target="../tags/tag19.xml"/><Relationship Id="rId6" Type="http://schemas.openxmlformats.org/officeDocument/2006/relationships/tags" Target="../tags/tag20.xml"/><Relationship Id="rId7" Type="http://schemas.openxmlformats.org/officeDocument/2006/relationships/slideLayout" Target="../slideLayouts/slideLayout12.xml"/><Relationship Id="rId8" Type="http://schemas.openxmlformats.org/officeDocument/2006/relationships/oleObject" Target="../embeddings/oleObject4.bin"/><Relationship Id="rId1" Type="http://schemas.openxmlformats.org/officeDocument/2006/relationships/vmlDrawing" Target="../drawings/vmlDrawing4.vml"/><Relationship Id="rId2" Type="http://schemas.openxmlformats.org/officeDocument/2006/relationships/tags" Target="../tags/tag1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PEM|COR: </a:t>
            </a:r>
            <a:r>
              <a:rPr lang="en-US" dirty="0" err="1" smtClean="0"/>
              <a:t>Cardiogenic</a:t>
            </a:r>
            <a:r>
              <a:rPr lang="en-US" dirty="0" smtClean="0"/>
              <a:t> &amp; obstructive Shock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Frank P. Carnevale, M.D.</a:t>
            </a:r>
          </a:p>
          <a:p>
            <a:r>
              <a:rPr lang="en-US" dirty="0" smtClean="0"/>
              <a:t>Department of Pediatrics</a:t>
            </a:r>
          </a:p>
          <a:p>
            <a:r>
              <a:rPr lang="en-US" dirty="0" smtClean="0"/>
              <a:t>Division of Pediatric Emergency Medicine</a:t>
            </a:r>
          </a:p>
          <a:p>
            <a:r>
              <a:rPr lang="en-US" dirty="0" smtClean="0"/>
              <a:t>State University of New York at Buffalo</a:t>
            </a:r>
          </a:p>
          <a:p>
            <a:r>
              <a:rPr lang="en-US" dirty="0" smtClean="0"/>
              <a:t>October 30, 2013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are the forms of Hypovolemic Shock?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 fontScale="92500" lnSpcReduction="10000"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Traumatic &amp; Non-traumatic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Infectious &amp; Non-infectious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Hemorrhagic &amp; Non-hemorrhagic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Vomiting &amp; Non-vomiting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Febrile &amp; Non-febrile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94643500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4145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20320" y="3746500"/>
            <a:ext cx="546100" cy="5461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TPCountdown" hidden="1"/>
          <p:cNvGrpSpPr/>
          <p:nvPr>
            <p:custDataLst>
              <p:tags r:id="rId6"/>
            </p:custDataLst>
          </p:nvPr>
        </p:nvGrpSpPr>
        <p:grpSpPr>
          <a:xfrm>
            <a:off x="3046212" y="6045200"/>
            <a:ext cx="1270000" cy="635000"/>
            <a:chOff x="7683500" y="5842000"/>
            <a:chExt cx="1270000" cy="635000"/>
          </a:xfrm>
        </p:grpSpPr>
        <p:sp>
          <p:nvSpPr>
            <p:cNvPr id="1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2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5889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are the forms of Distributive Shock?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 fontScale="85000" lnSpcReduction="10000"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Hemorrhagic, Septic &amp; Anaphylactic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Anaphylactic, Septic, &amp; Neurogenic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Neurogenic, Septic, &amp; Traumatic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Cardiogenic, Obstructive, &amp; Septic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Neurogenic, Septic, &amp; Traumatic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93272759"/>
              </p:ext>
            </p:extLst>
          </p:nvPr>
        </p:nvGraphicFramePr>
        <p:xfrm>
          <a:off x="4477555" y="1600200"/>
          <a:ext cx="4572000" cy="5143500"/>
        </p:xfrm>
        <a:graphic>
          <a:graphicData uri="http://schemas.openxmlformats.org/presentationml/2006/ole">
            <p:oleObj spid="_x0000_s7211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60960" y="2717800"/>
            <a:ext cx="495300" cy="4953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TPCountdown" hidden="1"/>
          <p:cNvGrpSpPr/>
          <p:nvPr>
            <p:custDataLst>
              <p:tags r:id="rId6"/>
            </p:custDataLst>
          </p:nvPr>
        </p:nvGrpSpPr>
        <p:grpSpPr>
          <a:xfrm>
            <a:off x="3302000" y="5562600"/>
            <a:ext cx="1270000" cy="635000"/>
            <a:chOff x="7683500" y="5842000"/>
            <a:chExt cx="1270000" cy="635000"/>
          </a:xfrm>
        </p:grpSpPr>
        <p:sp>
          <p:nvSpPr>
            <p:cNvPr id="14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6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5490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</a:t>
            </a:r>
            <a:r>
              <a:rPr lang="en-US" dirty="0" smtClean="0"/>
              <a:t>he Correct Shock-Cause pairing: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 fontScale="85000" lnSpcReduction="20000"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Cardiogenic-Inadequate blood volume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Obstructive-Impaired cardiac contractility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Distributive-Inappropriate distribution of blood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Obstructive-Inadequate volume of blood</a:t>
            </a:r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49197192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8229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-60960" y="4140200"/>
            <a:ext cx="647700" cy="6477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 hidden="1"/>
          <p:cNvGrpSpPr/>
          <p:nvPr>
            <p:custDataLst>
              <p:tags r:id="rId6"/>
            </p:custDataLst>
          </p:nvPr>
        </p:nvGrpSpPr>
        <p:grpSpPr>
          <a:xfrm>
            <a:off x="3238500" y="6094712"/>
            <a:ext cx="1270000" cy="635000"/>
            <a:chOff x="7683500" y="5842000"/>
            <a:chExt cx="1270000" cy="635000"/>
          </a:xfrm>
        </p:grpSpPr>
        <p:sp>
          <p:nvSpPr>
            <p:cNvPr id="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9307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Take-Home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Shock Definition: Inadequate tissue delivery of oxygen and nutrients to meet tissue metabolic demands</a:t>
            </a:r>
          </a:p>
          <a:p>
            <a:r>
              <a:rPr lang="en-US" dirty="0" smtClean="0"/>
              <a:t>Often (but not always) characterized by inadequate peripheral perfusion</a:t>
            </a:r>
          </a:p>
          <a:p>
            <a:r>
              <a:rPr lang="en-US" dirty="0" smtClean="0"/>
              <a:t>The definition does NOT depend on BP</a:t>
            </a:r>
          </a:p>
          <a:p>
            <a:r>
              <a:rPr lang="en-US" dirty="0" smtClean="0"/>
              <a:t>4 Types of Shock: Hypovolemic, Distributive, Cardiogenic, &amp; Obstructive</a:t>
            </a:r>
          </a:p>
          <a:p>
            <a:r>
              <a:rPr lang="en-US" dirty="0" smtClean="0"/>
              <a:t>Shock can result from 1 or more of the below:</a:t>
            </a:r>
          </a:p>
          <a:p>
            <a:pPr lvl="1"/>
            <a:r>
              <a:rPr lang="en-US" dirty="0" smtClean="0"/>
              <a:t>Inadequate blood volume (</a:t>
            </a:r>
            <a:r>
              <a:rPr lang="en-US" dirty="0" err="1" smtClean="0"/>
              <a:t>Hypovolemic</a:t>
            </a:r>
            <a:r>
              <a:rPr lang="en-US" dirty="0" smtClean="0"/>
              <a:t> Shock)</a:t>
            </a:r>
          </a:p>
          <a:p>
            <a:pPr lvl="1"/>
            <a:r>
              <a:rPr lang="en-US" dirty="0" smtClean="0"/>
              <a:t>Inappropriate distribution of blood volume &amp; flow (Distributive Shock)</a:t>
            </a:r>
          </a:p>
          <a:p>
            <a:pPr lvl="1"/>
            <a:r>
              <a:rPr lang="en-US" dirty="0" smtClean="0"/>
              <a:t>Impaired cardiac contractility (</a:t>
            </a:r>
            <a:r>
              <a:rPr lang="en-US" dirty="0" err="1" smtClean="0"/>
              <a:t>Cardiogenic</a:t>
            </a:r>
            <a:r>
              <a:rPr lang="en-US" dirty="0" smtClean="0"/>
              <a:t> Shock)</a:t>
            </a:r>
          </a:p>
          <a:p>
            <a:pPr lvl="1"/>
            <a:r>
              <a:rPr lang="en-US" dirty="0" smtClean="0"/>
              <a:t>Obstructed blood flow (Obstructive Shock)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earlier you correctly recognize shock, determine the type, and start appropriate therapy, the better the child’s chance for a good outcome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the IVFP of choice for resuscitation in pediatrics?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/>
              <a:t>2</a:t>
            </a:r>
            <a:r>
              <a:rPr lang="en-US" sz="3200" dirty="0" smtClean="0"/>
              <a:t>0 cc/kg NS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20 cc/kg D5LR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10 cc/kg D10LR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20 cc/kg ½ NS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10 cc/kg NS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22385405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9247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223520" y="1739900"/>
            <a:ext cx="292100" cy="2921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 hidden="1"/>
          <p:cNvGrpSpPr/>
          <p:nvPr>
            <p:custDataLst>
              <p:tags r:id="rId6"/>
            </p:custDataLst>
          </p:nvPr>
        </p:nvGrpSpPr>
        <p:grpSpPr>
          <a:xfrm>
            <a:off x="2994695" y="5880100"/>
            <a:ext cx="1270000" cy="635000"/>
            <a:chOff x="7683500" y="5842000"/>
            <a:chExt cx="1270000" cy="635000"/>
          </a:xfrm>
        </p:grpSpPr>
        <p:sp>
          <p:nvSpPr>
            <p:cNvPr id="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41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B</a:t>
            </a:r>
            <a:r>
              <a:rPr lang="en-US" dirty="0" smtClean="0"/>
              <a:t>lood boluses repeatedly administered in hemorrhagic hypovolemic shock?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5cc/kg PRBC 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10cc/kg PRBC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15cc/kg PRBC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20cc/kg PRBC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8156914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11294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172720" y="23749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 hidden="1"/>
          <p:cNvGrpSpPr/>
          <p:nvPr>
            <p:custDataLst>
              <p:tags r:id="rId6"/>
            </p:custDataLst>
          </p:nvPr>
        </p:nvGrpSpPr>
        <p:grpSpPr>
          <a:xfrm>
            <a:off x="3097727" y="5881889"/>
            <a:ext cx="1270000" cy="635000"/>
            <a:chOff x="7683500" y="5842000"/>
            <a:chExt cx="1270000" cy="635000"/>
          </a:xfrm>
        </p:grpSpPr>
        <p:sp>
          <p:nvSpPr>
            <p:cNvPr id="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65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</a:t>
            </a:r>
            <a:r>
              <a:rPr lang="en-US" dirty="0" smtClean="0"/>
              <a:t>reatment for non-hemorrhagic hypovolemic shock?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Blood-fluid-fluid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Blood-blood-fluid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Blood x 3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Fluid x 3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88526231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10270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172720" y="35433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 hidden="1"/>
          <p:cNvGrpSpPr/>
          <p:nvPr>
            <p:custDataLst>
              <p:tags r:id="rId6"/>
            </p:custDataLst>
          </p:nvPr>
        </p:nvGrpSpPr>
        <p:grpSpPr>
          <a:xfrm>
            <a:off x="3192351" y="5615546"/>
            <a:ext cx="1270000" cy="635000"/>
            <a:chOff x="7683500" y="5842000"/>
            <a:chExt cx="1270000" cy="635000"/>
          </a:xfrm>
        </p:grpSpPr>
        <p:sp>
          <p:nvSpPr>
            <p:cNvPr id="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7452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Treatment for hemorrhagic hypovolemic shock?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Blood-blood-blood-fluid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Blood-fluid-blood-fluid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Fluid-fluid-fluid-blood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Fluid-blood-blood-fluid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30379523"/>
              </p:ext>
            </p:extLst>
          </p:nvPr>
        </p:nvGraphicFramePr>
        <p:xfrm>
          <a:off x="4477555" y="1587500"/>
          <a:ext cx="4572000" cy="5143500"/>
        </p:xfrm>
        <a:graphic>
          <a:graphicData uri="http://schemas.openxmlformats.org/presentationml/2006/ole">
            <p:oleObj spid="_x0000_s12318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-60960" y="4127500"/>
            <a:ext cx="647700" cy="6477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TPCountdown" hidden="1"/>
          <p:cNvGrpSpPr/>
          <p:nvPr>
            <p:custDataLst>
              <p:tags r:id="rId6"/>
            </p:custDataLst>
          </p:nvPr>
        </p:nvGrpSpPr>
        <p:grpSpPr>
          <a:xfrm>
            <a:off x="2814392" y="6073820"/>
            <a:ext cx="1270000" cy="635000"/>
            <a:chOff x="7683500" y="5842000"/>
            <a:chExt cx="1270000" cy="635000"/>
          </a:xfrm>
        </p:grpSpPr>
        <p:sp>
          <p:nvSpPr>
            <p:cNvPr id="1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2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0584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the most important drug in treating anaphylaxis?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Saline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Epi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Albuterol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Steroids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Benadryl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20830621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16408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172720" y="23749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 hidden="1"/>
          <p:cNvGrpSpPr/>
          <p:nvPr>
            <p:custDataLst>
              <p:tags r:id="rId6"/>
            </p:custDataLst>
          </p:nvPr>
        </p:nvGrpSpPr>
        <p:grpSpPr>
          <a:xfrm>
            <a:off x="3238500" y="5880100"/>
            <a:ext cx="1270000" cy="635000"/>
            <a:chOff x="7683500" y="5842000"/>
            <a:chExt cx="1270000" cy="635000"/>
          </a:xfrm>
        </p:grpSpPr>
        <p:sp>
          <p:nvSpPr>
            <p:cNvPr id="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9986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PEM|CoR</a:t>
            </a:r>
            <a:r>
              <a:rPr lang="en-US" dirty="0" smtClean="0"/>
              <a:t>: 2013-2014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09-18-13: Hypovolemic &amp; Distributive Shock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10-30-13: Cardiogenic &amp; Obstructive Shock</a:t>
            </a:r>
          </a:p>
          <a:p>
            <a:r>
              <a:rPr lang="en-US" dirty="0" smtClean="0"/>
              <a:t>11-13-13: Tachycardia</a:t>
            </a:r>
          </a:p>
          <a:p>
            <a:r>
              <a:rPr lang="en-US" dirty="0" smtClean="0"/>
              <a:t>01-29-14: </a:t>
            </a:r>
            <a:r>
              <a:rPr lang="en-US" dirty="0" err="1" smtClean="0"/>
              <a:t>Bradycardia</a:t>
            </a:r>
            <a:endParaRPr lang="en-US" dirty="0" smtClean="0"/>
          </a:p>
          <a:p>
            <a:r>
              <a:rPr lang="en-US" dirty="0" smtClean="0"/>
              <a:t>02-12-14: Fever Work-up</a:t>
            </a:r>
          </a:p>
          <a:p>
            <a:r>
              <a:rPr lang="en-US" dirty="0" smtClean="0"/>
              <a:t>03-19-14: ATLS </a:t>
            </a:r>
            <a:r>
              <a:rPr lang="en-US" dirty="0"/>
              <a:t>&amp; RSI </a:t>
            </a:r>
            <a:r>
              <a:rPr lang="en-US" dirty="0" smtClean="0"/>
              <a:t>Issues</a:t>
            </a:r>
          </a:p>
          <a:p>
            <a:r>
              <a:rPr lang="en-US" dirty="0" smtClean="0"/>
              <a:t>04-30-14: Cardiac Arrest</a:t>
            </a:r>
          </a:p>
          <a:p>
            <a:r>
              <a:rPr lang="en-US" dirty="0" smtClean="0"/>
              <a:t>05-07-14: Neonatal Resuscitation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the hallmark of neurogenic shock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 fontScale="92500" lnSpcReduction="10000"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Tachypnea despite hypoxia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Tachycardia despite hypoxia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Tachycardia despite hypotension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Bradycardia</a:t>
            </a:r>
            <a:r>
              <a:rPr lang="en-US" sz="3200" dirty="0" smtClean="0"/>
              <a:t> despite hypotension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17598136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17432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-182880" y="5245100"/>
            <a:ext cx="800100" cy="8001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 hidden="1"/>
          <p:cNvGrpSpPr/>
          <p:nvPr>
            <p:custDataLst>
              <p:tags r:id="rId6"/>
            </p:custDataLst>
          </p:nvPr>
        </p:nvGrpSpPr>
        <p:grpSpPr>
          <a:xfrm>
            <a:off x="3238500" y="6045200"/>
            <a:ext cx="1270000" cy="635000"/>
            <a:chOff x="7683500" y="5842000"/>
            <a:chExt cx="1270000" cy="635000"/>
          </a:xfrm>
        </p:grpSpPr>
        <p:sp>
          <p:nvSpPr>
            <p:cNvPr id="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1823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now emphasized as the clinical priority in septic shock?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Airway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Breathing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Circulation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Disability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79582532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18456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172720" y="29591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TPCountdown" hidden="1"/>
          <p:cNvGrpSpPr/>
          <p:nvPr>
            <p:custDataLst>
              <p:tags r:id="rId6"/>
            </p:custDataLst>
          </p:nvPr>
        </p:nvGrpSpPr>
        <p:grpSpPr>
          <a:xfrm>
            <a:off x="3020454" y="5880100"/>
            <a:ext cx="1270000" cy="635000"/>
            <a:chOff x="7683500" y="5842000"/>
            <a:chExt cx="1270000" cy="635000"/>
          </a:xfrm>
        </p:grpSpPr>
        <p:sp>
          <p:nvSpPr>
            <p:cNvPr id="10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2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1396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shock and describe the 4 basic types of shock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Describe compensated (early) shock</a:t>
            </a:r>
          </a:p>
          <a:p>
            <a:r>
              <a:rPr lang="en-US" dirty="0" smtClean="0"/>
              <a:t>Describe </a:t>
            </a:r>
            <a:r>
              <a:rPr lang="en-US" dirty="0" err="1" smtClean="0"/>
              <a:t>hypotensive</a:t>
            </a:r>
            <a:r>
              <a:rPr lang="en-US" dirty="0" smtClean="0"/>
              <a:t> (late) shock</a:t>
            </a:r>
          </a:p>
          <a:p>
            <a:r>
              <a:rPr lang="en-US" dirty="0" smtClean="0"/>
              <a:t>Describe how to recognize &amp; treat </a:t>
            </a:r>
            <a:r>
              <a:rPr lang="en-US" dirty="0" err="1" smtClean="0"/>
              <a:t>Cardiogenic</a:t>
            </a:r>
            <a:r>
              <a:rPr lang="en-US" dirty="0" smtClean="0"/>
              <a:t> Shock</a:t>
            </a:r>
          </a:p>
          <a:p>
            <a:r>
              <a:rPr lang="en-US" dirty="0" smtClean="0"/>
              <a:t>Describe how to recognize &amp; treat Obstructive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Compensated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systolic BP is within the normal range but there are signs of inadequate tissue perfusion</a:t>
            </a:r>
          </a:p>
          <a:p>
            <a:r>
              <a:rPr lang="en-US" dirty="0" smtClean="0"/>
              <a:t>Signs: tachypnea, tachycardia, delayed capillary refill, cool extremities, mottled skin, weak or absent peripheral pulses, vomiting</a:t>
            </a:r>
          </a:p>
          <a:p>
            <a:r>
              <a:rPr lang="en-US" dirty="0" smtClean="0"/>
              <a:t>These signs are due to the body’s attempt to shunt blood away from the non-vital organs (skin &amp; gut) to the vital organs (brain &amp; heart)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shock and describe the 4 basic types of shock</a:t>
            </a:r>
          </a:p>
          <a:p>
            <a:r>
              <a:rPr lang="en-US" dirty="0" smtClean="0"/>
              <a:t>Describe compensated (early) shock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Describe </a:t>
            </a:r>
            <a:r>
              <a:rPr lang="en-US" dirty="0" err="1" smtClean="0">
                <a:solidFill>
                  <a:srgbClr val="800000"/>
                </a:solidFill>
              </a:rPr>
              <a:t>hypotensive</a:t>
            </a:r>
            <a:r>
              <a:rPr lang="en-US" dirty="0" smtClean="0">
                <a:solidFill>
                  <a:srgbClr val="800000"/>
                </a:solidFill>
              </a:rPr>
              <a:t> (late) shock</a:t>
            </a:r>
          </a:p>
          <a:p>
            <a:r>
              <a:rPr lang="en-US" dirty="0" smtClean="0"/>
              <a:t>Describe how to recognize &amp; treat </a:t>
            </a:r>
            <a:r>
              <a:rPr lang="en-US" dirty="0" err="1" smtClean="0"/>
              <a:t>Cardiogenic</a:t>
            </a:r>
            <a:r>
              <a:rPr lang="en-US" dirty="0" smtClean="0"/>
              <a:t> Shock</a:t>
            </a:r>
          </a:p>
          <a:p>
            <a:r>
              <a:rPr lang="en-US" dirty="0" smtClean="0"/>
              <a:t>Describe how to recognize &amp; treat Obstructive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Hypotension is required to be in hypotensive shock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True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False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19802877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13341" name="Chart" r:id="rId7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4"/>
            </p:custDataLst>
          </p:nvPr>
        </p:nvSpPr>
        <p:spPr>
          <a:xfrm>
            <a:off x="223520" y="1739900"/>
            <a:ext cx="292100" cy="2921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 hidden="1"/>
          <p:cNvGrpSpPr/>
          <p:nvPr>
            <p:custDataLst>
              <p:tags r:id="rId5"/>
            </p:custDataLst>
          </p:nvPr>
        </p:nvGrpSpPr>
        <p:grpSpPr>
          <a:xfrm>
            <a:off x="3302000" y="5778500"/>
            <a:ext cx="1270000" cy="635000"/>
            <a:chOff x="7683500" y="5842000"/>
            <a:chExt cx="1270000" cy="635000"/>
          </a:xfrm>
        </p:grpSpPr>
        <p:sp>
          <p:nvSpPr>
            <p:cNvPr id="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390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Hypotensive</a:t>
            </a:r>
            <a:r>
              <a:rPr lang="en-US" dirty="0" smtClean="0"/>
              <a:t>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the body can no longer maintain SBP and perfusion; vital organs </a:t>
            </a:r>
            <a:r>
              <a:rPr lang="en-US" dirty="0"/>
              <a:t>(</a:t>
            </a:r>
            <a:r>
              <a:rPr lang="en-US" dirty="0" smtClean="0"/>
              <a:t>heart &amp; brain) are affected causing hypotension and AMS</a:t>
            </a:r>
          </a:p>
          <a:p>
            <a:r>
              <a:rPr lang="en-US" dirty="0" smtClean="0"/>
              <a:t>Cliff bar question: name the SBP cut-off criteria for hypotension in the 4 pediatric age groups</a:t>
            </a:r>
          </a:p>
          <a:p>
            <a:r>
              <a:rPr lang="en-US" dirty="0" smtClean="0"/>
              <a:t>SBP hypotension criteria:</a:t>
            </a:r>
          </a:p>
          <a:p>
            <a:pPr lvl="1"/>
            <a:r>
              <a:rPr lang="en-US" dirty="0" smtClean="0"/>
              <a:t>Neonate (0-1mo): &lt; 60</a:t>
            </a:r>
          </a:p>
          <a:p>
            <a:pPr lvl="1"/>
            <a:r>
              <a:rPr lang="en-US" dirty="0" smtClean="0"/>
              <a:t>Infant (1mo-1yr): &lt; 70 </a:t>
            </a:r>
          </a:p>
          <a:p>
            <a:pPr lvl="1"/>
            <a:r>
              <a:rPr lang="en-US" dirty="0" smtClean="0"/>
              <a:t>Child (1yr-10yr): &lt; 70 + [</a:t>
            </a:r>
            <a:r>
              <a:rPr lang="en-US" dirty="0" err="1" smtClean="0"/>
              <a:t>Age(yrs</a:t>
            </a:r>
            <a:r>
              <a:rPr lang="en-US" dirty="0" smtClean="0"/>
              <a:t>) </a:t>
            </a:r>
            <a:r>
              <a:rPr lang="en-US" dirty="0" err="1" smtClean="0"/>
              <a:t>x</a:t>
            </a:r>
            <a:r>
              <a:rPr lang="en-US" dirty="0" smtClean="0"/>
              <a:t> 2]</a:t>
            </a:r>
          </a:p>
          <a:p>
            <a:pPr lvl="1"/>
            <a:r>
              <a:rPr lang="en-US" dirty="0" smtClean="0"/>
              <a:t>Adolescent (&gt;10yr): &lt; 90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Key Take-Home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Due to their robust compensatory mechanisms, children may be critically ill with shock despite an adequate systolic BP and normal </a:t>
            </a:r>
            <a:r>
              <a:rPr lang="en-US" dirty="0" err="1" smtClean="0"/>
              <a:t>mentation</a:t>
            </a:r>
            <a:endParaRPr lang="en-US" dirty="0" smtClean="0"/>
          </a:p>
          <a:p>
            <a:r>
              <a:rPr lang="en-US" dirty="0" smtClean="0"/>
              <a:t>Our expertise in EM:  recognize compensated (early) shock and appropriately and rapidly intervene before it progresses to </a:t>
            </a:r>
            <a:r>
              <a:rPr lang="en-US" dirty="0" err="1" smtClean="0"/>
              <a:t>hypotensive</a:t>
            </a:r>
            <a:r>
              <a:rPr lang="en-US" dirty="0" smtClean="0"/>
              <a:t> (late) shock to cardiopulmonary failure and cardiac arrest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shock and describe the 4 basic types of shock</a:t>
            </a:r>
          </a:p>
          <a:p>
            <a:r>
              <a:rPr lang="en-US" dirty="0" smtClean="0"/>
              <a:t>Describe compensated (early) shock</a:t>
            </a:r>
          </a:p>
          <a:p>
            <a:r>
              <a:rPr lang="en-US" dirty="0" smtClean="0"/>
              <a:t>Describe </a:t>
            </a:r>
            <a:r>
              <a:rPr lang="en-US" dirty="0" err="1" smtClean="0"/>
              <a:t>hypotensive</a:t>
            </a:r>
            <a:r>
              <a:rPr lang="en-US" dirty="0" smtClean="0"/>
              <a:t> (late) shock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Describe how to recognize &amp; treat </a:t>
            </a:r>
            <a:r>
              <a:rPr lang="en-US" dirty="0" err="1" smtClean="0">
                <a:solidFill>
                  <a:srgbClr val="800000"/>
                </a:solidFill>
              </a:rPr>
              <a:t>Cardiogenic</a:t>
            </a:r>
            <a:r>
              <a:rPr lang="en-US" dirty="0" smtClean="0">
                <a:solidFill>
                  <a:srgbClr val="800000"/>
                </a:solidFill>
              </a:rPr>
              <a:t> Shock</a:t>
            </a:r>
          </a:p>
          <a:p>
            <a:r>
              <a:rPr lang="en-US" dirty="0" smtClean="0"/>
              <a:t>Describe how to recognize &amp; treat Obstructive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Cardiogenic</a:t>
            </a:r>
            <a:r>
              <a:rPr lang="en-US" dirty="0" smtClean="0"/>
              <a:t>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Results from inadequate tissue perfusion secondary to myocardial dysfunction</a:t>
            </a:r>
          </a:p>
          <a:p>
            <a:r>
              <a:rPr lang="en-US" dirty="0" smtClean="0"/>
              <a:t>2 categories of causes…</a:t>
            </a:r>
          </a:p>
          <a:p>
            <a:r>
              <a:rPr lang="en-US" dirty="0" smtClean="0"/>
              <a:t>Arrhythmias</a:t>
            </a:r>
          </a:p>
          <a:p>
            <a:r>
              <a:rPr lang="en-US" dirty="0" err="1" smtClean="0"/>
              <a:t>Cardiomyopathies</a:t>
            </a:r>
            <a:r>
              <a:rPr lang="en-US" dirty="0" smtClean="0"/>
              <a:t> (congenital heart disease, inflammation, sepsis, poisoning, trauma)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First, because it’s Halloween…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http://youtu.be/_</a:t>
            </a:r>
            <a:r>
              <a:rPr lang="en-US" dirty="0" smtClean="0">
                <a:hlinkClick r:id="rId2"/>
              </a:rPr>
              <a:t>YQpbzQ6gzs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5368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Cardiogenic</a:t>
            </a:r>
            <a:r>
              <a:rPr lang="en-US" dirty="0" smtClean="0"/>
              <a:t> Shock: Recognition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5394960"/>
        </p:xfrm>
        <a:graphic>
          <a:graphicData uri="http://schemas.openxmlformats.org/drawingml/2006/table">
            <a:tbl>
              <a:tblPr firstRow="1" firstCol="1" bandRow="1">
                <a:tableStyleId>{E929F9F4-4A8F-4326-A1B4-22849713DDAB}</a:tableStyleId>
              </a:tblPr>
              <a:tblGrid>
                <a:gridCol w="4114800"/>
                <a:gridCol w="4114800"/>
              </a:tblGrid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Primary Assessment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Finding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Typically</a:t>
                      </a:r>
                      <a:r>
                        <a:rPr lang="en-US" baseline="0" dirty="0" smtClean="0"/>
                        <a:t> patent unless LOC impaired</a:t>
                      </a:r>
                      <a:endParaRPr lang="en-US" dirty="0"/>
                    </a:p>
                  </a:txBody>
                  <a:tcPr/>
                </a:tc>
              </a:tr>
              <a:tr h="766319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B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800000"/>
                          </a:solidFill>
                        </a:rPr>
                        <a:t>Tachypnea</a:t>
                      </a:r>
                      <a:r>
                        <a:rPr lang="en-US" b="1" baseline="0" dirty="0" smtClean="0">
                          <a:solidFill>
                            <a:srgbClr val="800000"/>
                          </a:solidFill>
                        </a:rPr>
                        <a:t> with increased respiratory effort </a:t>
                      </a:r>
                      <a:r>
                        <a:rPr lang="en-US" b="0" baseline="0" dirty="0" smtClean="0">
                          <a:solidFill>
                            <a:srgbClr val="800000"/>
                          </a:solidFill>
                        </a:rPr>
                        <a:t>(grunting, nasal flaring, retractions) from </a:t>
                      </a:r>
                      <a:r>
                        <a:rPr lang="en-US" b="0" baseline="0" dirty="0" err="1" smtClean="0">
                          <a:solidFill>
                            <a:srgbClr val="800000"/>
                          </a:solidFill>
                        </a:rPr>
                        <a:t>pulm</a:t>
                      </a:r>
                      <a:r>
                        <a:rPr lang="en-US" b="0" baseline="0" dirty="0" smtClean="0">
                          <a:solidFill>
                            <a:srgbClr val="800000"/>
                          </a:solidFill>
                        </a:rPr>
                        <a:t>. edema</a:t>
                      </a:r>
                      <a:endParaRPr lang="en-US" b="0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Tachycardia, </a:t>
                      </a:r>
                      <a:r>
                        <a:rPr lang="en-US" dirty="0" err="1" smtClean="0"/>
                        <a:t>dec</a:t>
                      </a:r>
                      <a:r>
                        <a:rPr lang="en-US" dirty="0" smtClean="0"/>
                        <a:t>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pulses, delay</a:t>
                      </a:r>
                      <a:r>
                        <a:rPr lang="en-US" baseline="0" dirty="0" smtClean="0"/>
                        <a:t> cap ref.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Nml</a:t>
                      </a:r>
                      <a:r>
                        <a:rPr lang="en-US" baseline="0" dirty="0" smtClean="0"/>
                        <a:t> BP or </a:t>
                      </a:r>
                      <a:r>
                        <a:rPr lang="en-US" baseline="0" dirty="0" err="1" smtClean="0"/>
                        <a:t>hypotensive</a:t>
                      </a:r>
                      <a:r>
                        <a:rPr lang="en-US" baseline="0" dirty="0" smtClean="0"/>
                        <a:t>, Narrow PP</a:t>
                      </a:r>
                      <a:endParaRPr lang="en-US" dirty="0"/>
                    </a:p>
                  </a:txBody>
                  <a:tcPr/>
                </a:tc>
              </a:tr>
              <a:tr h="53642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Signs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of CHF (pulmonary edema, </a:t>
                      </a:r>
                      <a:r>
                        <a:rPr lang="en-US" baseline="0" dirty="0" err="1" smtClean="0">
                          <a:solidFill>
                            <a:srgbClr val="800000"/>
                          </a:solidFill>
                        </a:rPr>
                        <a:t>hepatomegaly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, JVD)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53642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Cyanosis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(causes: cyanotic congenital heart disease or pulmonary edema)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Changes in LOC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Oliguria</a:t>
                      </a:r>
                      <a:r>
                        <a:rPr lang="en-US" dirty="0" smtClean="0"/>
                        <a:t>; cool pale</a:t>
                      </a:r>
                      <a:r>
                        <a:rPr lang="en-US" baseline="0" dirty="0" smtClean="0"/>
                        <a:t> diaphoretic skin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Changes in LOC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Extremities cooler than trunk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do you distinguish cardiogenic shock from hypovolemic shock?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Bradypnea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Tachypnea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Work of breathing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Tachycardia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Bradycardia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3790633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14361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-60960" y="3149600"/>
            <a:ext cx="647700" cy="6477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 hidden="1"/>
          <p:cNvGrpSpPr/>
          <p:nvPr>
            <p:custDataLst>
              <p:tags r:id="rId6"/>
            </p:custDataLst>
          </p:nvPr>
        </p:nvGrpSpPr>
        <p:grpSpPr>
          <a:xfrm>
            <a:off x="3238500" y="5880100"/>
            <a:ext cx="1270000" cy="635000"/>
            <a:chOff x="7683500" y="5842000"/>
            <a:chExt cx="1270000" cy="635000"/>
          </a:xfrm>
        </p:grpSpPr>
        <p:sp>
          <p:nvSpPr>
            <p:cNvPr id="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3811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Cardiogenic</a:t>
            </a:r>
            <a:r>
              <a:rPr lang="en-US" dirty="0" smtClean="0"/>
              <a:t> Shock: </a:t>
            </a:r>
            <a:br>
              <a:rPr lang="en-US" dirty="0" smtClean="0"/>
            </a:br>
            <a:r>
              <a:rPr lang="en-US" dirty="0" smtClean="0"/>
              <a:t>Management Specifics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Give 10 ml/kg NS slowly over 20 min; assess frequently for </a:t>
            </a:r>
            <a:r>
              <a:rPr lang="en-US" dirty="0" err="1" smtClean="0"/>
              <a:t>pulm</a:t>
            </a:r>
            <a:r>
              <a:rPr lang="en-US" dirty="0" smtClean="0"/>
              <a:t> edema; may repeat boluses</a:t>
            </a:r>
          </a:p>
          <a:p>
            <a:r>
              <a:rPr lang="en-US" dirty="0" smtClean="0"/>
              <a:t>Administer supplementary O</a:t>
            </a:r>
            <a:r>
              <a:rPr lang="en-US" baseline="-25000" dirty="0" smtClean="0"/>
              <a:t>2</a:t>
            </a:r>
            <a:r>
              <a:rPr lang="en-US" dirty="0" smtClean="0"/>
              <a:t> and consider need for noninvasive positive pressure or mechanical ventilation (aka: early intubation)</a:t>
            </a:r>
          </a:p>
          <a:p>
            <a:r>
              <a:rPr lang="en-US" dirty="0" smtClean="0"/>
              <a:t>Early PICU and Pediatric Cardio consultation</a:t>
            </a:r>
          </a:p>
          <a:p>
            <a:r>
              <a:rPr lang="en-US" dirty="0" smtClean="0"/>
              <a:t>Administer pharmacologic support</a:t>
            </a:r>
          </a:p>
          <a:p>
            <a:pPr lvl="1"/>
            <a:r>
              <a:rPr lang="en-US" dirty="0" smtClean="0"/>
              <a:t>Antipyretics, analgesics, and sedatives</a:t>
            </a:r>
          </a:p>
          <a:p>
            <a:pPr lvl="1"/>
            <a:r>
              <a:rPr lang="en-US" dirty="0" err="1" smtClean="0"/>
              <a:t>Inodilator</a:t>
            </a:r>
            <a:r>
              <a:rPr lang="en-US" dirty="0" smtClean="0"/>
              <a:t> (</a:t>
            </a:r>
            <a:r>
              <a:rPr lang="en-US" dirty="0" err="1" smtClean="0"/>
              <a:t>milrinone</a:t>
            </a:r>
            <a:r>
              <a:rPr lang="en-US" dirty="0" smtClean="0"/>
              <a:t>) or </a:t>
            </a:r>
            <a:r>
              <a:rPr lang="en-US" dirty="0" err="1" smtClean="0"/>
              <a:t>Dobutamine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shock and describe the 4 basic types of shock</a:t>
            </a:r>
          </a:p>
          <a:p>
            <a:r>
              <a:rPr lang="en-US" dirty="0" smtClean="0"/>
              <a:t>Describe compensated (early) shock</a:t>
            </a:r>
          </a:p>
          <a:p>
            <a:r>
              <a:rPr lang="en-US" dirty="0" smtClean="0"/>
              <a:t>Describe </a:t>
            </a:r>
            <a:r>
              <a:rPr lang="en-US" dirty="0" err="1" smtClean="0"/>
              <a:t>hypotensive</a:t>
            </a:r>
            <a:r>
              <a:rPr lang="en-US" dirty="0" smtClean="0"/>
              <a:t> (late) shock</a:t>
            </a:r>
          </a:p>
          <a:p>
            <a:r>
              <a:rPr lang="en-US" dirty="0" smtClean="0"/>
              <a:t>Describe how to recognize &amp; treat </a:t>
            </a:r>
            <a:r>
              <a:rPr lang="en-US" dirty="0" err="1" smtClean="0"/>
              <a:t>Cardiogenic</a:t>
            </a:r>
            <a:r>
              <a:rPr lang="en-US" dirty="0" smtClean="0"/>
              <a:t> Shock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Describe how to recognize &amp; treat Obstructive Shock</a:t>
            </a:r>
            <a:endParaRPr lang="en-US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Obstructive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Cardiac output is impaired by a physical obstruction of blood flow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Which is NOT a cause of </a:t>
            </a:r>
            <a:r>
              <a:rPr lang="en-US" dirty="0"/>
              <a:t>o</a:t>
            </a:r>
            <a:r>
              <a:rPr lang="en-US" dirty="0" smtClean="0"/>
              <a:t>bstructive shock?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Sepsis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PE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Tension pneumothorax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Cardiac </a:t>
            </a:r>
            <a:r>
              <a:rPr lang="en-US" sz="3200" dirty="0" err="1" smtClean="0"/>
              <a:t>tamponade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Ductal-</a:t>
            </a:r>
            <a:r>
              <a:rPr lang="en-US" sz="3200" dirty="0" err="1" smtClean="0"/>
              <a:t>dependant</a:t>
            </a:r>
            <a:r>
              <a:rPr lang="en-US" sz="3200" dirty="0" smtClean="0"/>
              <a:t> cardiac lesion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44769249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15385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223520" y="1739900"/>
            <a:ext cx="292100" cy="2921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 hidden="1"/>
          <p:cNvGrpSpPr/>
          <p:nvPr>
            <p:custDataLst>
              <p:tags r:id="rId6"/>
            </p:custDataLst>
          </p:nvPr>
        </p:nvGrpSpPr>
        <p:grpSpPr>
          <a:xfrm>
            <a:off x="3059090" y="6073820"/>
            <a:ext cx="1270000" cy="635000"/>
            <a:chOff x="7683500" y="5842000"/>
            <a:chExt cx="1270000" cy="635000"/>
          </a:xfrm>
        </p:grpSpPr>
        <p:sp>
          <p:nvSpPr>
            <p:cNvPr id="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440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Cardiac </a:t>
            </a:r>
            <a:r>
              <a:rPr lang="en-US" dirty="0" err="1" smtClean="0"/>
              <a:t>Tamponade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Recognition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22800"/>
        </p:xfrm>
        <a:graphic>
          <a:graphicData uri="http://schemas.openxmlformats.org/drawingml/2006/table">
            <a:tbl>
              <a:tblPr firstRow="1" firstCol="1" bandRow="1">
                <a:tableStyleId>{E929F9F4-4A8F-4326-A1B4-22849713DDAB}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Primary Assessment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Finding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Patent</a:t>
                      </a:r>
                      <a:r>
                        <a:rPr lang="en-US" baseline="0" dirty="0" smtClean="0"/>
                        <a:t> unless LOC impaired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B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Respiratory</a:t>
                      </a:r>
                      <a:r>
                        <a:rPr lang="en-US" baseline="0" dirty="0" smtClean="0"/>
                        <a:t> distress (inc. rate &amp; effort)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Tachycardia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Poor</a:t>
                      </a:r>
                      <a:r>
                        <a:rPr lang="en-US" baseline="0" dirty="0" smtClean="0"/>
                        <a:t> peripheral perfusion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Muffled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or diminished heart sounds;</a:t>
                      </a:r>
                    </a:p>
                    <a:p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If suspected, use ultrasound to see fluid!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Narrowed pulse pressure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800000"/>
                          </a:solidFill>
                        </a:rPr>
                        <a:t>Pulsus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800000"/>
                          </a:solidFill>
                        </a:rPr>
                        <a:t>paradoxus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Distended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neck veins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Changes in LOC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Extremities cooler than trunk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Tension </a:t>
            </a:r>
            <a:r>
              <a:rPr lang="en-US" dirty="0" err="1" smtClean="0"/>
              <a:t>Pneumothorax</a:t>
            </a:r>
            <a:r>
              <a:rPr lang="en-US" dirty="0" smtClean="0"/>
              <a:t>: Recognition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4675778"/>
        </p:xfrm>
        <a:graphic>
          <a:graphicData uri="http://schemas.openxmlformats.org/drawingml/2006/table">
            <a:tbl>
              <a:tblPr firstRow="1" firstCol="1" bandRow="1">
                <a:tableStyleId>{E929F9F4-4A8F-4326-A1B4-22849713DDAB}</a:tableStyleId>
              </a:tblPr>
              <a:tblGrid>
                <a:gridCol w="3282425"/>
                <a:gridCol w="4947175"/>
              </a:tblGrid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Primary Assessment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Finding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Tracheal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deviation toward </a:t>
                      </a:r>
                      <a:r>
                        <a:rPr lang="en-US" baseline="0" dirty="0" err="1" smtClean="0">
                          <a:solidFill>
                            <a:srgbClr val="800000"/>
                          </a:solidFill>
                        </a:rPr>
                        <a:t>contralateral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side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9340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B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>
                          <a:solidFill>
                            <a:srgbClr val="800000"/>
                          </a:solidFill>
                        </a:rPr>
                        <a:t>Tachypnea</a:t>
                      </a:r>
                      <a:r>
                        <a:rPr lang="en-US" b="0" baseline="0" dirty="0" smtClean="0">
                          <a:solidFill>
                            <a:srgbClr val="800000"/>
                          </a:solidFill>
                        </a:rPr>
                        <a:t> with increased respiratory effort </a:t>
                      </a:r>
                      <a:endParaRPr lang="en-US" b="0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800000"/>
                          </a:solidFill>
                        </a:rPr>
                        <a:t>Hyperresonance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and </a:t>
                      </a:r>
                      <a:r>
                        <a:rPr lang="en-US" baseline="0" dirty="0" err="1" smtClean="0">
                          <a:solidFill>
                            <a:srgbClr val="800000"/>
                          </a:solidFill>
                        </a:rPr>
                        <a:t>hyperexpansion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of  affected side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800000"/>
                          </a:solidFill>
                        </a:rPr>
                        <a:t>Diminshed</a:t>
                      </a:r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 breath sounds on affected side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431683">
                <a:tc>
                  <a:txBody>
                    <a:bodyPr/>
                    <a:lstStyle/>
                    <a:p>
                      <a:r>
                        <a:rPr lang="en-US" b="0" dirty="0" smtClean="0"/>
                        <a:t>                             C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Distended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neck veins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4674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800000"/>
                          </a:solidFill>
                        </a:rPr>
                        <a:t>Pulsus</a:t>
                      </a:r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rgbClr val="800000"/>
                          </a:solidFill>
                        </a:rPr>
                        <a:t>paradoxus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Rapid deterioration in perfusion; commonly, rapid evolution from </a:t>
                      </a:r>
                      <a:r>
                        <a:rPr lang="en-US" dirty="0" err="1" smtClean="0"/>
                        <a:t>tachy</a:t>
                      </a:r>
                      <a:r>
                        <a:rPr lang="en-US" dirty="0" smtClean="0"/>
                        <a:t> to </a:t>
                      </a:r>
                      <a:r>
                        <a:rPr lang="en-US" dirty="0" err="1" smtClean="0"/>
                        <a:t>brady</a:t>
                      </a:r>
                      <a:r>
                        <a:rPr lang="en-US" dirty="0" smtClean="0"/>
                        <a:t> to hypotension and arrest with PEA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Changes in LOC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Extremities cooler than trunk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Ductal</a:t>
            </a:r>
            <a:r>
              <a:rPr lang="en-US" dirty="0" smtClean="0"/>
              <a:t>-Dependent Lesions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types:</a:t>
            </a:r>
          </a:p>
          <a:p>
            <a:pPr lvl="1"/>
            <a:r>
              <a:rPr lang="en-US" dirty="0" smtClean="0"/>
              <a:t>Cyanotic congenital heart lesions (</a:t>
            </a:r>
            <a:r>
              <a:rPr lang="en-US" dirty="0" err="1" smtClean="0"/>
              <a:t>ductal</a:t>
            </a:r>
            <a:r>
              <a:rPr lang="en-US" dirty="0" smtClean="0"/>
              <a:t> dependent for pulmonary blood flow); present with cyanosis (that is unresponsive to oxygen) rather than shock—TOF, TAT, TOGV, TAPVR</a:t>
            </a:r>
          </a:p>
          <a:p>
            <a:pPr lvl="1"/>
            <a:r>
              <a:rPr lang="en-US" dirty="0" smtClean="0"/>
              <a:t>Left ventricular outflow obstructive lesions (</a:t>
            </a:r>
            <a:r>
              <a:rPr lang="en-US" dirty="0" err="1" smtClean="0"/>
              <a:t>ductal</a:t>
            </a:r>
            <a:r>
              <a:rPr lang="en-US" dirty="0" smtClean="0"/>
              <a:t> dependent for systemic blood flow); present with shock—COA, IAA, CAS, HLHS</a:t>
            </a:r>
          </a:p>
          <a:p>
            <a:r>
              <a:rPr lang="en-US" dirty="0" smtClean="0"/>
              <a:t>Present in the first days to weeks of life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LV Outflow Obstructive Lesion: Recognition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4335535"/>
        </p:xfrm>
        <a:graphic>
          <a:graphicData uri="http://schemas.openxmlformats.org/drawingml/2006/table">
            <a:tbl>
              <a:tblPr firstRow="1" firstCol="1" bandRow="1">
                <a:tableStyleId>{E929F9F4-4A8F-4326-A1B4-22849713DDAB}</a:tableStyleId>
              </a:tblPr>
              <a:tblGrid>
                <a:gridCol w="3282425"/>
                <a:gridCol w="4947175"/>
              </a:tblGrid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Primary Assessment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Finding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Patent unless LOC impaired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9340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B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FFFFFF"/>
                          </a:solidFill>
                        </a:rPr>
                        <a:t>Respiratory failure;</a:t>
                      </a:r>
                      <a:r>
                        <a:rPr lang="en-US" b="0" baseline="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b="0" dirty="0" smtClean="0">
                          <a:solidFill>
                            <a:srgbClr val="FFFFFF"/>
                          </a:solidFill>
                        </a:rPr>
                        <a:t>signs of pulmonary edema</a:t>
                      </a:r>
                      <a:endParaRPr lang="en-US" b="0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Rapid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progressive deterioration in systemic perfusion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CHF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(</a:t>
                      </a:r>
                      <a:r>
                        <a:rPr lang="en-US" baseline="0" dirty="0" err="1" smtClean="0">
                          <a:solidFill>
                            <a:srgbClr val="FFFFFF"/>
                          </a:solidFill>
                        </a:rPr>
                        <a:t>cardiomegaly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, </a:t>
                      </a:r>
                      <a:r>
                        <a:rPr lang="en-US" baseline="0" dirty="0" err="1" smtClean="0">
                          <a:solidFill>
                            <a:srgbClr val="FFFFFF"/>
                          </a:solidFill>
                        </a:rPr>
                        <a:t>hepatomegaly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</a:tr>
              <a:tr h="431683">
                <a:tc>
                  <a:txBody>
                    <a:bodyPr/>
                    <a:lstStyle/>
                    <a:p>
                      <a:r>
                        <a:rPr lang="en-US" b="0" dirty="0" smtClean="0"/>
                        <a:t>                             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Higher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800000"/>
                          </a:solidFill>
                        </a:rPr>
                        <a:t>preductal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vs. </a:t>
                      </a:r>
                      <a:r>
                        <a:rPr lang="en-US" baseline="0" dirty="0" err="1" smtClean="0">
                          <a:solidFill>
                            <a:srgbClr val="800000"/>
                          </a:solidFill>
                        </a:rPr>
                        <a:t>postdutctal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BP &amp; </a:t>
                      </a:r>
                      <a:r>
                        <a:rPr lang="en-US" baseline="0" dirty="0" err="1" smtClean="0">
                          <a:solidFill>
                            <a:srgbClr val="800000"/>
                          </a:solidFill>
                        </a:rPr>
                        <a:t>sats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(COA, IAA)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4674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Absence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of femoral pulses (COA, IAA)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Metabolic</a:t>
                      </a:r>
                      <a:r>
                        <a:rPr lang="en-US" baseline="0" dirty="0" smtClean="0"/>
                        <a:t> acidosis (elevated lactate)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Rapid</a:t>
                      </a:r>
                      <a:r>
                        <a:rPr lang="en-US" baseline="0" dirty="0" smtClean="0"/>
                        <a:t> deterioration </a:t>
                      </a:r>
                      <a:r>
                        <a:rPr lang="en-US" dirty="0" smtClean="0"/>
                        <a:t>in LOC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Cool skin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shock and describe the 4 basic types of shock</a:t>
            </a:r>
          </a:p>
          <a:p>
            <a:r>
              <a:rPr lang="en-US" dirty="0" smtClean="0"/>
              <a:t>Describe compensated (early) shock</a:t>
            </a:r>
          </a:p>
          <a:p>
            <a:r>
              <a:rPr lang="en-US" dirty="0" smtClean="0"/>
              <a:t>Describe </a:t>
            </a:r>
            <a:r>
              <a:rPr lang="en-US" dirty="0" err="1" smtClean="0"/>
              <a:t>hypotensive</a:t>
            </a:r>
            <a:r>
              <a:rPr lang="en-US" dirty="0" smtClean="0"/>
              <a:t> (late) shock</a:t>
            </a:r>
          </a:p>
          <a:p>
            <a:r>
              <a:rPr lang="en-US" dirty="0" smtClean="0"/>
              <a:t>Describe how to recognize &amp; treat </a:t>
            </a:r>
            <a:r>
              <a:rPr lang="en-US" dirty="0" err="1" smtClean="0"/>
              <a:t>Cardiogenic</a:t>
            </a:r>
            <a:r>
              <a:rPr lang="en-US" dirty="0" smtClean="0"/>
              <a:t> Shock</a:t>
            </a:r>
          </a:p>
          <a:p>
            <a:r>
              <a:rPr lang="en-US" dirty="0" smtClean="0"/>
              <a:t>Describe how to recognize &amp; treat Obstructive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Pulmonary Embolism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Rare in pediatrics</a:t>
            </a:r>
          </a:p>
          <a:p>
            <a:r>
              <a:rPr lang="en-US" dirty="0"/>
              <a:t>C</a:t>
            </a:r>
            <a:r>
              <a:rPr lang="en-US" dirty="0" smtClean="0"/>
              <a:t>hildren at increased risk: central lines, sickle cell disease, malignancy, connective tissue disorders, pregnancy, and coagulation disorders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Pulmonary Embolism: Recognition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4025483"/>
        </p:xfrm>
        <a:graphic>
          <a:graphicData uri="http://schemas.openxmlformats.org/drawingml/2006/table">
            <a:tbl>
              <a:tblPr firstRow="1" firstCol="1" bandRow="1">
                <a:tableStyleId>{E929F9F4-4A8F-4326-A1B4-22849713DDAB}</a:tableStyleId>
              </a:tblPr>
              <a:tblGrid>
                <a:gridCol w="3282425"/>
                <a:gridCol w="4947175"/>
              </a:tblGrid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Primary Assessment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Finding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Patent unless LOC impaired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9340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B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FFFFFF"/>
                          </a:solidFill>
                        </a:rPr>
                        <a:t>Respiratory distress with increased rate/effort</a:t>
                      </a:r>
                      <a:endParaRPr lang="en-US" b="0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Tachycardia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Cyanosis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</a:tr>
              <a:tr h="431683">
                <a:tc>
                  <a:txBody>
                    <a:bodyPr/>
                    <a:lstStyle/>
                    <a:p>
                      <a:r>
                        <a:rPr lang="en-US" b="0" dirty="0" smtClean="0"/>
                        <a:t>                             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Hypotension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</a:tr>
              <a:tr h="4674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Systemic venous congestion/right heart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failure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Chest pain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Changes in LOC</a:t>
                      </a:r>
                      <a:endParaRPr lang="en-US" dirty="0"/>
                    </a:p>
                  </a:txBody>
                  <a:tcPr/>
                </a:tc>
              </a:tr>
              <a:tr h="310785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Extremities may be cooler </a:t>
                      </a:r>
                      <a:r>
                        <a:rPr lang="en-US" smtClean="0"/>
                        <a:t>than trunk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Obstructive Shock:</a:t>
            </a:r>
            <a:br>
              <a:rPr lang="en-US" dirty="0" smtClean="0"/>
            </a:br>
            <a:r>
              <a:rPr lang="en-US" dirty="0" smtClean="0"/>
              <a:t>Specific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Cardiac </a:t>
            </a:r>
            <a:r>
              <a:rPr lang="en-US" dirty="0" err="1" smtClean="0"/>
              <a:t>Tamponade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Consultation of PICU, </a:t>
            </a:r>
            <a:r>
              <a:rPr lang="en-US" dirty="0" err="1" smtClean="0"/>
              <a:t>Peds</a:t>
            </a:r>
            <a:r>
              <a:rPr lang="en-US" dirty="0" smtClean="0"/>
              <a:t> Cardio, </a:t>
            </a:r>
            <a:r>
              <a:rPr lang="en-US" dirty="0" err="1" smtClean="0"/>
              <a:t>Peds</a:t>
            </a:r>
            <a:r>
              <a:rPr lang="en-US" dirty="0" smtClean="0"/>
              <a:t> Surgery</a:t>
            </a:r>
          </a:p>
          <a:p>
            <a:pPr lvl="1"/>
            <a:r>
              <a:rPr lang="en-US" dirty="0" smtClean="0"/>
              <a:t>Emergency </a:t>
            </a:r>
            <a:r>
              <a:rPr lang="en-US" dirty="0" err="1" smtClean="0"/>
              <a:t>Pericardiocentesis</a:t>
            </a:r>
            <a:r>
              <a:rPr lang="en-US" dirty="0" smtClean="0"/>
              <a:t> if impending or actual </a:t>
            </a:r>
            <a:r>
              <a:rPr lang="en-US" dirty="0" err="1" smtClean="0"/>
              <a:t>pulseless</a:t>
            </a:r>
            <a:r>
              <a:rPr lang="en-US" dirty="0" smtClean="0"/>
              <a:t> arrest</a:t>
            </a:r>
          </a:p>
          <a:p>
            <a:r>
              <a:rPr lang="en-US" dirty="0" smtClean="0"/>
              <a:t>Tension </a:t>
            </a:r>
            <a:r>
              <a:rPr lang="en-US" dirty="0" err="1" smtClean="0"/>
              <a:t>Pneumothorax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Immediate needle decompression followed by </a:t>
            </a:r>
            <a:r>
              <a:rPr lang="en-US" dirty="0" err="1" smtClean="0"/>
              <a:t>thoracostomy</a:t>
            </a:r>
            <a:r>
              <a:rPr lang="en-US" dirty="0" smtClean="0"/>
              <a:t> for chest tube placement ASAP</a:t>
            </a:r>
          </a:p>
          <a:p>
            <a:pPr lvl="1"/>
            <a:r>
              <a:rPr lang="en-US" dirty="0" smtClean="0"/>
              <a:t>Board Exam Pitfall: Do not wait for CXR!</a:t>
            </a:r>
          </a:p>
          <a:p>
            <a:r>
              <a:rPr lang="en-US" dirty="0" err="1" smtClean="0"/>
              <a:t>Ductal</a:t>
            </a:r>
            <a:r>
              <a:rPr lang="en-US" dirty="0" smtClean="0"/>
              <a:t>-Dependent Lesions:</a:t>
            </a:r>
          </a:p>
          <a:p>
            <a:pPr lvl="1"/>
            <a:r>
              <a:rPr lang="en-US" dirty="0" err="1" smtClean="0"/>
              <a:t>Intubate</a:t>
            </a:r>
            <a:r>
              <a:rPr lang="en-US" dirty="0" smtClean="0"/>
              <a:t> first (PGE</a:t>
            </a:r>
            <a:r>
              <a:rPr lang="en-US" baseline="-25000" dirty="0" smtClean="0"/>
              <a:t>1</a:t>
            </a:r>
            <a:r>
              <a:rPr lang="en-US" dirty="0" smtClean="0"/>
              <a:t> causes apnea) and give prostaglandin E</a:t>
            </a:r>
            <a:r>
              <a:rPr lang="en-US" baseline="-25000" dirty="0" smtClean="0"/>
              <a:t>1</a:t>
            </a:r>
            <a:r>
              <a:rPr lang="en-US" dirty="0" smtClean="0"/>
              <a:t> to restore </a:t>
            </a:r>
            <a:r>
              <a:rPr lang="en-US" dirty="0" err="1" smtClean="0"/>
              <a:t>ductal</a:t>
            </a:r>
            <a:r>
              <a:rPr lang="en-US" dirty="0" smtClean="0"/>
              <a:t> patency</a:t>
            </a:r>
          </a:p>
          <a:p>
            <a:pPr lvl="1"/>
            <a:r>
              <a:rPr lang="en-US" dirty="0" err="1" smtClean="0"/>
              <a:t>Inotropic</a:t>
            </a:r>
            <a:r>
              <a:rPr lang="en-US" dirty="0" smtClean="0"/>
              <a:t> agent to improve contractility</a:t>
            </a:r>
          </a:p>
          <a:p>
            <a:r>
              <a:rPr lang="en-US" dirty="0" smtClean="0"/>
              <a:t>Pulmonary Embolism:</a:t>
            </a:r>
          </a:p>
          <a:p>
            <a:pPr lvl="1"/>
            <a:r>
              <a:rPr lang="en-US" dirty="0" smtClean="0"/>
              <a:t>CTA of chest</a:t>
            </a:r>
          </a:p>
          <a:p>
            <a:pPr lvl="1"/>
            <a:r>
              <a:rPr lang="en-US" dirty="0" smtClean="0"/>
              <a:t>Consider </a:t>
            </a:r>
            <a:r>
              <a:rPr lang="en-US" dirty="0" err="1" smtClean="0"/>
              <a:t>fibrinolytics</a:t>
            </a:r>
            <a:r>
              <a:rPr lang="en-US" dirty="0" smtClean="0"/>
              <a:t> (</a:t>
            </a:r>
            <a:r>
              <a:rPr lang="en-US" dirty="0" err="1" smtClean="0"/>
              <a:t>rtPA</a:t>
            </a:r>
            <a:r>
              <a:rPr lang="en-US" dirty="0" smtClean="0"/>
              <a:t>), anticoagulants (heparin, etc.)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the correct problem-initial management pair?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Cardaic</a:t>
            </a:r>
            <a:r>
              <a:rPr lang="en-US" sz="3200" dirty="0" smtClean="0"/>
              <a:t> </a:t>
            </a:r>
            <a:r>
              <a:rPr lang="en-US" sz="3200" dirty="0" err="1" smtClean="0"/>
              <a:t>tamponade-pericardiocentesis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Tension Pneumothorax-tube </a:t>
            </a:r>
            <a:r>
              <a:rPr lang="en-US" sz="3200" dirty="0" err="1" smtClean="0"/>
              <a:t>thoracostomy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Ductal </a:t>
            </a:r>
            <a:r>
              <a:rPr lang="en-US" sz="3200" dirty="0" err="1" smtClean="0"/>
              <a:t>dependant</a:t>
            </a:r>
            <a:r>
              <a:rPr lang="en-US" sz="3200" dirty="0" smtClean="0"/>
              <a:t> lesion-</a:t>
            </a:r>
            <a:r>
              <a:rPr lang="en-US" sz="3200" dirty="0" err="1" smtClean="0"/>
              <a:t>inodilator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39759498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19479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-243840" y="1943100"/>
            <a:ext cx="876300" cy="8763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 hidden="1"/>
          <p:cNvGrpSpPr/>
          <p:nvPr>
            <p:custDataLst>
              <p:tags r:id="rId6"/>
            </p:custDataLst>
          </p:nvPr>
        </p:nvGrpSpPr>
        <p:grpSpPr>
          <a:xfrm>
            <a:off x="3238500" y="6197600"/>
            <a:ext cx="1270000" cy="635000"/>
            <a:chOff x="7683500" y="5842000"/>
            <a:chExt cx="1270000" cy="635000"/>
          </a:xfrm>
        </p:grpSpPr>
        <p:sp>
          <p:nvSpPr>
            <p:cNvPr id="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1227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gmt of Shock Flowchar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220497" y="-7249351"/>
            <a:ext cx="9631298" cy="15354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gmt of Shock Flowchar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38135" y="-1155311"/>
            <a:ext cx="8493536" cy="10071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shock and describe the 4 basic types of shock</a:t>
            </a:r>
          </a:p>
          <a:p>
            <a:r>
              <a:rPr lang="en-US" dirty="0" smtClean="0"/>
              <a:t>Describe compensated (early) shock</a:t>
            </a:r>
          </a:p>
          <a:p>
            <a:r>
              <a:rPr lang="en-US" dirty="0" smtClean="0"/>
              <a:t>Describe </a:t>
            </a:r>
            <a:r>
              <a:rPr lang="en-US" dirty="0" err="1" smtClean="0"/>
              <a:t>hypotensive</a:t>
            </a:r>
            <a:r>
              <a:rPr lang="en-US" dirty="0" smtClean="0"/>
              <a:t> (late) shock</a:t>
            </a:r>
          </a:p>
          <a:p>
            <a:r>
              <a:rPr lang="en-US" dirty="0" smtClean="0"/>
              <a:t>Describe how to recognize &amp; treat </a:t>
            </a:r>
            <a:r>
              <a:rPr lang="en-US" dirty="0" err="1" smtClean="0"/>
              <a:t>Cardiogenic</a:t>
            </a:r>
            <a:r>
              <a:rPr lang="en-US" dirty="0" smtClean="0"/>
              <a:t> Shock</a:t>
            </a:r>
          </a:p>
          <a:p>
            <a:r>
              <a:rPr lang="en-US" dirty="0" smtClean="0"/>
              <a:t>Describe how to recognize &amp; treat Obstructive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Let’s practice some scenarios with the PEM Fellows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Station #1: </a:t>
            </a:r>
            <a:r>
              <a:rPr lang="en-US" dirty="0" err="1" smtClean="0"/>
              <a:t>Huma</a:t>
            </a:r>
            <a:endParaRPr lang="en-US" dirty="0" smtClean="0"/>
          </a:p>
          <a:p>
            <a:r>
              <a:rPr lang="en-US" dirty="0" smtClean="0"/>
              <a:t>Station #2: Jeremy</a:t>
            </a:r>
          </a:p>
          <a:p>
            <a:r>
              <a:rPr lang="en-US" dirty="0" smtClean="0"/>
              <a:t>Station #3: Danielle</a:t>
            </a:r>
          </a:p>
          <a:p>
            <a:r>
              <a:rPr lang="en-US" dirty="0" smtClean="0"/>
              <a:t>Station #4: Meghan</a:t>
            </a:r>
          </a:p>
          <a:p>
            <a:r>
              <a:rPr lang="en-US" dirty="0" smtClean="0"/>
              <a:t>Station #5: Tara</a:t>
            </a:r>
          </a:p>
          <a:p>
            <a:r>
              <a:rPr lang="en-US" smtClean="0"/>
              <a:t>Station #6: Jen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800000"/>
                </a:solidFill>
              </a:rPr>
              <a:t>Define shock and describe the 4 basic types of shock</a:t>
            </a:r>
          </a:p>
          <a:p>
            <a:r>
              <a:rPr lang="en-US" dirty="0" smtClean="0"/>
              <a:t>Describe compensated (early) shock</a:t>
            </a:r>
          </a:p>
          <a:p>
            <a:r>
              <a:rPr lang="en-US" dirty="0" smtClean="0"/>
              <a:t>Describe </a:t>
            </a:r>
            <a:r>
              <a:rPr lang="en-US" dirty="0" err="1" smtClean="0"/>
              <a:t>hypotensive</a:t>
            </a:r>
            <a:r>
              <a:rPr lang="en-US" dirty="0" smtClean="0"/>
              <a:t> (late) shock</a:t>
            </a:r>
          </a:p>
          <a:p>
            <a:r>
              <a:rPr lang="en-US" dirty="0" smtClean="0"/>
              <a:t>Describe how to recognize &amp; treat </a:t>
            </a:r>
            <a:r>
              <a:rPr lang="en-US" dirty="0" err="1" smtClean="0"/>
              <a:t>Cardiogenic</a:t>
            </a:r>
            <a:r>
              <a:rPr lang="en-US" dirty="0" smtClean="0"/>
              <a:t> Shock</a:t>
            </a:r>
          </a:p>
          <a:p>
            <a:r>
              <a:rPr lang="en-US" dirty="0" smtClean="0"/>
              <a:t>Describe how to recognize &amp; treat Obstructive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the definition of shock?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 fontScale="77500" lnSpcReduction="20000"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The reaction of disbelief and horror when I see my shift schedule for the month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The reaction of the children to the news that their parents ate their Halloween candy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Inadequate delivery of oxygen and nutrients to meet tissue metabolic demands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7207304"/>
              </p:ext>
            </p:extLst>
          </p:nvPr>
        </p:nvGraphicFramePr>
        <p:xfrm>
          <a:off x="4572000" y="1714500"/>
          <a:ext cx="4572000" cy="5143500"/>
        </p:xfrm>
        <a:graphic>
          <a:graphicData uri="http://schemas.openxmlformats.org/presentationml/2006/ole">
            <p:oleObj spid="_x0000_s1076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-640080" y="4851400"/>
            <a:ext cx="1371600" cy="1371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TPCountdown" hidden="1"/>
          <p:cNvGrpSpPr/>
          <p:nvPr>
            <p:custDataLst>
              <p:tags r:id="rId6"/>
            </p:custDataLst>
          </p:nvPr>
        </p:nvGrpSpPr>
        <p:grpSpPr>
          <a:xfrm>
            <a:off x="3300658" y="5991860"/>
            <a:ext cx="1270000" cy="635000"/>
            <a:chOff x="7683500" y="5842000"/>
            <a:chExt cx="1270000" cy="635000"/>
          </a:xfrm>
        </p:grpSpPr>
        <p:sp>
          <p:nvSpPr>
            <p:cNvPr id="12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5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3429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Shock is _____________________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characterized by inadequate peripheral perfusion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Always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Often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Never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05125115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3122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5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TPCountdown" hidden="1"/>
          <p:cNvGrpSpPr/>
          <p:nvPr>
            <p:custDataLst>
              <p:tags r:id="rId5"/>
            </p:custDataLst>
          </p:nvPr>
        </p:nvGrpSpPr>
        <p:grpSpPr>
          <a:xfrm>
            <a:off x="2943181" y="6072925"/>
            <a:ext cx="1270000" cy="635000"/>
            <a:chOff x="7683500" y="5842000"/>
            <a:chExt cx="1270000" cy="635000"/>
          </a:xfrm>
        </p:grpSpPr>
        <p:sp>
          <p:nvSpPr>
            <p:cNvPr id="6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8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AI1"/>
          <p:cNvSpPr/>
          <p:nvPr>
            <p:custDataLst>
              <p:tags r:id="rId6"/>
            </p:custDataLst>
          </p:nvPr>
        </p:nvSpPr>
        <p:spPr>
          <a:xfrm>
            <a:off x="172720" y="23749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0409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You need to be hypotensive in order to be in shock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True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False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2480378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5165" name="Chart" r:id="rId7" imgW="6108700" imgH="6870700" progId="MSGraph.Chart.8">
              <p:embed followColorScheme="full"/>
            </p:oleObj>
          </a:graphicData>
        </a:graphic>
      </p:graphicFrame>
      <p:sp>
        <p:nvSpPr>
          <p:cNvPr id="6" name="CAI1"/>
          <p:cNvSpPr/>
          <p:nvPr>
            <p:custDataLst>
              <p:tags r:id="rId4"/>
            </p:custDataLst>
          </p:nvPr>
        </p:nvSpPr>
        <p:spPr>
          <a:xfrm>
            <a:off x="172720" y="23749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 hidden="1"/>
          <p:cNvGrpSpPr/>
          <p:nvPr>
            <p:custDataLst>
              <p:tags r:id="rId5"/>
            </p:custDataLst>
          </p:nvPr>
        </p:nvGrpSpPr>
        <p:grpSpPr>
          <a:xfrm>
            <a:off x="3238500" y="5880100"/>
            <a:ext cx="1270000" cy="635000"/>
            <a:chOff x="7683500" y="5842000"/>
            <a:chExt cx="1270000" cy="635000"/>
          </a:xfrm>
        </p:grpSpPr>
        <p:sp>
          <p:nvSpPr>
            <p:cNvPr id="8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5841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are the 4 types of shock?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 fontScale="70000" lnSpcReduction="20000"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Hypovolemic, Anaphylactic, Septic, &amp; Cardiogenic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Hypovolemic, Neurogenic, Cardiogenic, &amp; Obstructive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Hypovolemic, Traumatic, Distributive, &amp; Cardiogenic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Hypovolemic, Distributive, Cardiogenic &amp; Obstructive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Hemorrhagic, Non-hemorrhagic, Septic, &amp; Cardiogenic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85504623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6189" name="Chart" r:id="rId8" imgW="6108700" imgH="6870700" progId="MSGraph.Chart.8">
              <p:embed followColorScheme="full"/>
            </p:oleObj>
          </a:graphicData>
        </a:graphic>
      </p:graphicFrame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40640" y="4546600"/>
            <a:ext cx="520700" cy="5207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TPCountdown" hidden="1"/>
          <p:cNvGrpSpPr/>
          <p:nvPr>
            <p:custDataLst>
              <p:tags r:id="rId6"/>
            </p:custDataLst>
          </p:nvPr>
        </p:nvGrpSpPr>
        <p:grpSpPr>
          <a:xfrm>
            <a:off x="3238500" y="6045200"/>
            <a:ext cx="1270000" cy="635000"/>
            <a:chOff x="7683500" y="5842000"/>
            <a:chExt cx="1270000" cy="635000"/>
          </a:xfrm>
        </p:grpSpPr>
        <p:sp>
          <p:nvSpPr>
            <p:cNvPr id="19" name="CountdownShape" hidden="1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CountdownText" hidden="1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:01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21" name="CountdownLine" hidden="1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6844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WASPOLLED" val="9019F23DDC11423B8F35BC5163BD0D1F"/>
  <p:tag name="TPVERSION" val="5"/>
  <p:tag name="TPFULLVERSION" val="5.3.0.3294"/>
  <p:tag name="PPTVERSION" val="14"/>
  <p:tag name="TPOS" val="2"/>
</p:tagLst>
</file>

<file path=ppt/tags/tag1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1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1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TrueFalse"/>
  <p:tag name="TPQUESTIONXML" val="﻿&lt;?xml version=&quot;1.0&quot; encoding=&quot;utf-8&quot;?&gt;&#10;&lt;questionlist&gt;&#10;    &lt;properties&gt;&#10;        &lt;guid&gt;5D2CB144A4BB4BC681C51F73247191E1&lt;/guid&gt;&#10;        &lt;description /&gt;&#10;        &lt;date&gt;10/29/2013 4:45:14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810167F5B4434786BC0592F23DE32E80&lt;/guid&gt;&#10;            &lt;repollguid&gt;0D83B545644D44CB9591ECE066FC01D1&lt;/repollguid&gt;&#10;            &lt;sourceid&gt;2C2EE0AA68454F00A210E02ADFD9ACB3&lt;/sourceid&gt;&#10;            &lt;questiontext&gt;You need to be hypotensive in order to be in shock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truefalse&gt;True&lt;/truefalse&gt;&#10;            &lt;answers&gt;&#10;                &lt;answer&gt;&#10;                    &lt;guid&gt;41630B7B0D074F41816A13E730CCAB9A&lt;/guid&gt;&#10;                    &lt;answertext&gt;True&lt;/answertext&gt;&#10;                    &lt;valuetype&gt;-1&lt;/valuetype&gt;&#10;                &lt;/answer&gt;&#10;                &lt;answer&gt;&#10;                    &lt;guid&gt;0F2890BD7758455983535B596D720542&lt;/guid&gt;&#10;                    &lt;answertext&gt;False&lt;/answertext&gt;&#10;                    &lt;valuetype&gt;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You need to be hypotensive in order to be in shock[;crlf;]42[;]42[;]42[;]False[;]38[;][;crlf;]1.9047619047619[;]2[;]0.293543523950904[;]0.0861678004535147[;crlf;]4[;]-1[;]True1[;]True[;][;crlf;]38[;]1[;]False2[;]False[;]"/>
  <p:tag name="HASRESULTS" val="True"/>
</p:tagLst>
</file>

<file path=ppt/tags/tag1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COLORTYPE" val="SCHEME"/>
  <p:tag name="LABELFORMAT" val="0"/>
</p:tagLst>
</file>

<file path=ppt/tags/tag1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1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1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3BA9B0F869B54487B5351C30D9FEEB7C&lt;/guid&gt;&#10;        &lt;description /&gt;&#10;        &lt;date&gt;10/29/2013 4:48:45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9DFAD6A404E04475B1562511FFA072E0&lt;/guid&gt;&#10;            &lt;repollguid&gt;CC1D162D9D8848D1994D4CD9D5F60398&lt;/repollguid&gt;&#10;            &lt;sourceid&gt;A477283033CC41A2B255D1065DAEA42D&lt;/sourceid&gt;&#10;            &lt;questiontext&gt;What are the 4 types of shock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70686E4AC180466796397B0CC67F8989&lt;/guid&gt;&#10;                    &lt;answertext&gt;Hypovolemic, Anaphylactic, Septic, &amp;amp; Cardiogenic&lt;/answertext&gt;&#10;                    &lt;valuetype&gt;-1&lt;/valuetype&gt;&#10;                &lt;/answer&gt;&#10;                &lt;answer&gt;&#10;                    &lt;guid&gt;31DBF1BEA789476F939B20F7B756D7FD&lt;/guid&gt;&#10;                    &lt;answertext&gt;Hypovolemic, Neurogenic, Cardiogenic, &amp;amp; Obstructive&lt;/answertext&gt;&#10;                    &lt;valuetype&gt;-1&lt;/valuetype&gt;&#10;                &lt;/answer&gt;&#10;                &lt;answer&gt;&#10;                    &lt;guid&gt;FD2F0373183E4A0EB9BCA9A07340808D&lt;/guid&gt;&#10;                    &lt;answertext&gt;Hypovolemic, Traumatic, Distributive, &amp;amp; Cardiogenic&lt;/answertext&gt;&#10;                    &lt;valuetype&gt;-1&lt;/valuetype&gt;&#10;                &lt;/answer&gt;&#10;                &lt;answer&gt;&#10;                    &lt;guid&gt;B42638BD63E345CB8F0D68E1C98D266F&lt;/guid&gt;&#10;                    &lt;answertext&gt;Hypovolemic, Distributive, Cardiogenic &amp;amp; Obstructive&lt;/answertext&gt;&#10;                    &lt;valuetype&gt;1&lt;/valuetype&gt;&#10;                &lt;/answer&gt;&#10;                &lt;answer&gt;&#10;                    &lt;guid&gt;4B71E2DCD8FD49C7880EA8D78C6BBC48&lt;/guid&gt;&#10;                    &lt;answertext&gt;Hemorrhagic, Non-hemorrhagic, Septic, &amp;amp; Cardiogenic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What are the 4 types of shock?[;crlf;]40[;]49[;]40[;]False[;]26[;][;crlf;]3.275[;]4[;]0.99968745115661[;]0.999375[;crlf;]1[;]-1[;]Hypovolemic, Anaphylactic, Septic, &amp; Cardiogenic1[;]Hypovolemic, Anaphylactic, Septic, &amp; Cardiogenic[;][;crlf;]13[;]-1[;]Hypovolemic, Neurogenic, Cardiogenic, &amp; Obstructive2[;]Hypovolemic, Neurogenic, Cardiogenic, &amp; Obstructive[;][;crlf;]0[;]-1[;]Hypovolemic, Traumatic, Distributive, &amp; Cardiogenic3[;]Hypovolemic, Traumatic, Distributive, &amp; Cardiogenic[;][;crlf;]26[;]1[;]Hypovolemic, Distributive, Cardiogenic &amp; Obstructive4[;]Hypovolemic, Distributive, Cardiogenic &amp; Obstructive[;][;crlf;]0[;]-1[;]Hemorrhagic, Non-hemorrhagic, Septic, &amp; Cardiogenic5[;]Hemorrhagic, Non-hemorrhagic, Septic, &amp; Cardiogenic[;]"/>
  <p:tag name="HASRESULTS" val="True"/>
</p:tagLst>
</file>

<file path=ppt/tags/tag1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1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LABELFORMAT" val="1"/>
  <p:tag name="COLORTYPE" val="SCHEME"/>
</p:tagLst>
</file>

<file path=ppt/tags/tag1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BB6348FC05A74AB2A2BE876C1EBFB991&lt;/guid&gt;&#10;        &lt;description /&gt;&#10;        &lt;date&gt;10/29/2013 3:58:24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C12D95DEFAEE4D2888173F21C12D104D&lt;/guid&gt;&#10;            &lt;repollguid&gt;A2EAA836B13F4FF9A600C9482353F326&lt;/repollguid&gt;&#10;            &lt;sourceid&gt;BCCBE3DA5BAE45758152F007734EF966&lt;/sourceid&gt;&#10;            &lt;questiontext&gt;What is the definition of shock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7E4B0934664A43A8984EE6712BBA20E2&lt;/guid&gt;&#10;                    &lt;answertext&gt;The reaction of disbelief and horror when I see my shift schedule for the month&lt;/answertext&gt;&#10;                    &lt;valuetype&gt;-1&lt;/valuetype&gt;&#10;                &lt;/answer&gt;&#10;                &lt;answer&gt;&#10;                    &lt;guid&gt;7352ED209DEA46009EFCA01D90D141FC&lt;/guid&gt;&#10;                    &lt;answertext&gt;The reaction of the children to the news that their parents ate their Halloween candy&lt;/answertext&gt;&#10;                    &lt;valuetype&gt;-1&lt;/valuetype&gt;&#10;                &lt;/answer&gt;&#10;                &lt;answer&gt;&#10;                    &lt;guid&gt;184C0E6E171A483EBD472ADAFB2911EF&lt;/guid&gt;&#10;                    &lt;answertext&gt;Inadequate delivery of oxygen and nutrients to meet tissue metabolic demands&lt;/answertext&gt;&#10;                    &lt;valuetype&gt;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What is the definition of shock?[;crlf;]34[;]34[;]34[;]False[;]28[;][;crlf;]2.67647058823529[;]3[;]0.716223274228584[;]0.512975778546713[;crlf;]5[;]-1[;]The reaction of disbelief and horror when I see my shift schedule for the month1[;]The reaction of disbelief and horror when I see my shift schedule for the month[;][;crlf;]1[;]-1[;]The reaction of the children to the news that their parents ate their Halloween candy2[;]The reaction of the children to the news that their parents ate their Halloween candy[;][;crlf;]28[;]1[;]Inadequate delivery of oxygen and nutrients to meet tissue metabolic demands3[;]Inadequate delivery of oxygen and nutrients to meet tissue metabolic demands[;]"/>
  <p:tag name="HASRESULTS" val="True"/>
</p:tagLst>
</file>

<file path=ppt/tags/tag2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2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6D99042BFED541C3987B37D8DFDD2AF6&lt;/guid&gt;&#10;        &lt;description /&gt;&#10;        &lt;date&gt;10/29/2013 4:30:40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EC16FEC3C0484144974959CE28A4E31A&lt;/guid&gt;&#10;            &lt;repollguid&gt;21156FD4A3C946DBB53600E107F3E587&lt;/repollguid&gt;&#10;            &lt;sourceid&gt;9E6ADDC0C71C4BB79CCC76E4758A8770&lt;/sourceid&gt;&#10;            &lt;questiontext&gt;What are the forms of Hypovolemic Shock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227EC775AA254D739CD7CC699DDC8848&lt;/guid&gt;&#10;                    &lt;answertext&gt;Traumatic &amp;amp; Non-traumatic&lt;/answertext&gt;&#10;                    &lt;valuetype&gt;-1&lt;/valuetype&gt;&#10;                &lt;/answer&gt;&#10;                &lt;answer&gt;&#10;                    &lt;guid&gt;A6CAC5EFAF04499D9F0BE263C47A4084&lt;/guid&gt;&#10;                    &lt;answertext&gt;Infectious &amp;amp; Non-infectious&lt;/answertext&gt;&#10;                    &lt;valuetype&gt;-1&lt;/valuetype&gt;&#10;                &lt;/answer&gt;&#10;                &lt;answer&gt;&#10;                    &lt;guid&gt;042890F8AEC34CE19C4A7D6FF53FF80F&lt;/guid&gt;&#10;                    &lt;answertext&gt;Hemorrhagic &amp;amp; Non-hemorrhagic&lt;/answertext&gt;&#10;                    &lt;valuetype&gt;1&lt;/valuetype&gt;&#10;                &lt;/answer&gt;&#10;                &lt;answer&gt;&#10;                    &lt;guid&gt;91680AD8072A4193A51BBD4B1F892504&lt;/guid&gt;&#10;                    &lt;answertext&gt;Vomiting &amp;amp; Non-vomiting&lt;/answertext&gt;&#10;                    &lt;valuetype&gt;-1&lt;/valuetype&gt;&#10;                &lt;/answer&gt;&#10;                &lt;answer&gt;&#10;                    &lt;guid&gt;7B5139195C9545C3BF42BA6D313D64ED&lt;/guid&gt;&#10;                    &lt;answertext&gt;Febrile &amp;amp; Non-febrile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What are the forms of Hypovolemic Shock?[;crlf;]43[;]49[;]43[;]False[;]39[;][;crlf;]2.88372093023256[;]3[;]0.386354598275259[;]0.149269875608437[;crlf;]1[;]-1[;]Traumatic &amp; Non-traumatic1[;]Traumatic &amp; Non-traumatic[;][;crlf;]3[;]-1[;]Infectious &amp; Non-infectious2[;]Infectious &amp; Non-infectious[;][;crlf;]39[;]1[;]Hemorrhagic &amp; Non-hemorrhagic3[;]Hemorrhagic &amp; Non-hemorrhagic[;][;crlf;]0[;]-1[;]Vomiting &amp; Non-vomiting4[;]Vomiting &amp; Non-vomiting[;][;crlf;]0[;]-1[;]Febrile &amp; Non-febrile5[;]Febrile &amp; Non-febrile[;]"/>
  <p:tag name="HASRESULTS" val="True"/>
</p:tagLst>
</file>

<file path=ppt/tags/tag2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2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LABELFORMAT" val="1"/>
  <p:tag name="COLORTYPE" val="SCHEME"/>
</p:tagLst>
</file>

<file path=ppt/tags/tag2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2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2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95C610CA439F47CFAD45A9876383D52D&lt;/guid&gt;&#10;        &lt;description /&gt;&#10;        &lt;date&gt;10/29/2013 5:14:40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5DAA9036813E4ECAA3975085A7494FA9&lt;/guid&gt;&#10;            &lt;repollguid&gt;2A850F131D004FBFB7D34193D43E3989&lt;/repollguid&gt;&#10;            &lt;sourceid&gt;24A7075BFD364422AF637AB2032CA9C4&lt;/sourceid&gt;&#10;            &lt;questiontext&gt;What are the forms of Distributive Shock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4F4B7DDD7E904705AD9021F897A36129&lt;/guid&gt;&#10;                    &lt;answertext&gt;Hemorrhagic, Septic &amp;amp; Anaphylactic&lt;/answertext&gt;&#10;                    &lt;valuetype&gt;-1&lt;/valuetype&gt;&#10;                &lt;/answer&gt;&#10;                &lt;answer&gt;&#10;                    &lt;guid&gt;08C94ED23592477CB6CB5B06E9918198&lt;/guid&gt;&#10;                    &lt;answertext&gt;Anaphylactic, Septic, &amp;amp; Neurogenic&lt;/answertext&gt;&#10;                    &lt;valuetype&gt;1&lt;/valuetype&gt;&#10;                &lt;/answer&gt;&#10;                &lt;answer&gt;&#10;                    &lt;guid&gt;3EF9332213394CBA8EE99FB767F7190C&lt;/guid&gt;&#10;                    &lt;answertext&gt;Neurogenic, Septic, &amp;amp; Traumatic&lt;/answertext&gt;&#10;                    &lt;valuetype&gt;-1&lt;/valuetype&gt;&#10;                &lt;/answer&gt;&#10;                &lt;answer&gt;&#10;                    &lt;guid&gt;631BEAB0BBDC4AFF8ABC900607C863A5&lt;/guid&gt;&#10;                    &lt;answertext&gt;Cardiogenic, Obstructive, &amp;amp; Septic&lt;/answertext&gt;&#10;                    &lt;valuetype&gt;-1&lt;/valuetype&gt;&#10;                &lt;/answer&gt;&#10;                &lt;answer&gt;&#10;                    &lt;guid&gt;67F8704E162D4CB1BC420EE58CC9E477&lt;/guid&gt;&#10;                    &lt;answertext&gt;Neurogenic, Septic, &amp;amp; Traumatic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What are the forms of Distributive Shock?[;crlf;]29[;]49[;]29[;]False[;]26[;][;crlf;]1.89655172413793[;]2[;]0.304543478149236[;]0.0927467300832343[;crlf;]3[;]-1[;]Hemorrhagic, Septic &amp; Anaphylactic1[;]Hemorrhagic, Septic &amp; Anaphylactic[;][;crlf;]26[;]1[;]Anaphylactic, Septic, &amp; Neurogenic2[;]Anaphylactic, Septic, &amp; Neurogenic[;][;crlf;]0[;]-1[;]Neurogenic, Septic, &amp; Traumatic3[;]Neurogenic, Septic, &amp; Traumatic[;][;crlf;]0[;]-1[;]Cardiogenic, Obstructive, &amp; Septic4[;]Cardiogenic, Obstructive, &amp; Septic[;][;crlf;]0[;]-1[;]Neurogenic, Septic, &amp; Traumatic5[;]Neurogenic, Septic, &amp; Traumatic[;]"/>
  <p:tag name="HASRESULTS" val="True"/>
</p:tagLst>
</file>

<file path=ppt/tags/tag2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2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LABELFORMAT" val="1"/>
  <p:tag name="COLORTYPE" val="SCHEME"/>
</p:tagLst>
</file>

<file path=ppt/tags/tag2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3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3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F46074AE0D9C4B2391E2D17F23E1623B&lt;/guid&gt;&#10;        &lt;description /&gt;&#10;        &lt;date&gt;10/29/2013 6:03:49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3B82A542B8314ADDBB2BABA87BF168B3&lt;/guid&gt;&#10;            &lt;repollguid&gt;42549207AEEC4B378E11BE3566541F52&lt;/repollguid&gt;&#10;            &lt;sourceid&gt;E76B7EEE5CE74663B250548B165EEFBA&lt;/sourceid&gt;&#10;            &lt;questiontext&gt;The Correct Shock-Cause pairing: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8AE57549D3164F17B5EF682264DBFCFF&lt;/guid&gt;&#10;                    &lt;answertext&gt;Cardiogenic-Inadequate blood volume&lt;/answertext&gt;&#10;                    &lt;valuetype&gt;-1&lt;/valuetype&gt;&#10;                &lt;/answer&gt;&#10;                &lt;answer&gt;&#10;                    &lt;guid&gt;DCC46CC5C1EE4501A009DCCCC84E317C&lt;/guid&gt;&#10;                    &lt;answertext&gt;Obstructive-Impaired cardiac contractility&lt;/answertext&gt;&#10;                    &lt;valuetype&gt;-1&lt;/valuetype&gt;&#10;                &lt;/answer&gt;&#10;                &lt;answer&gt;&#10;                    &lt;guid&gt;177574D7324F47D3AC6F8846D85941C6&lt;/guid&gt;&#10;                    &lt;answertext&gt;Distributive-Inappropriate distribution of blood&lt;/answertext&gt;&#10;                    &lt;valuetype&gt;1&lt;/valuetype&gt;&#10;                &lt;/answer&gt;&#10;                &lt;answer&gt;&#10;                    &lt;guid&gt;3A4BB7CAFB4B4EF7B36ADCB132D3A273&lt;/guid&gt;&#10;                    &lt;answertext&gt;Obstructive-Inadequate volume of blood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The Correct Shock-Cause pairing:[;crlf;]45[;]49[;]45[;]False[;]42[;][;crlf;]2.93333333333333[;]3[;]0.249443825784929[;]0.0622222222222222[;crlf;]0[;]-1[;]Cardiogenic-Inadequate blood volume1[;]Cardiogenic-Inadequate blood volume[;][;crlf;]3[;]-1[;]Obstructive-Impaired cardiac contractility2[;]Obstructive-Impaired cardiac contractility[;][;crlf;]42[;]1[;]Distributive-Inappropriate distribution of blood3[;]Distributive-Inappropriate distribution of blood[;][;crlf;]0[;]-1[;]Obstructive-Inadequate volume of blood4[;]Obstructive-Inadequate volume of blood[;]"/>
  <p:tag name="HASRESULTS" val="True"/>
</p:tagLst>
</file>

<file path=ppt/tags/tag3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3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LABELFORMAT" val="1"/>
  <p:tag name="COLORTYPE" val="SCHEME"/>
</p:tagLst>
</file>

<file path=ppt/tags/tag3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3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3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10586C658C6C438A905C63CA5BB69856&lt;/guid&gt;&#10;        &lt;description /&gt;&#10;        &lt;date&gt;10/29/2013 7:39:31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3A25EF2014AC439CB59C2EDC7621EFB0&lt;/guid&gt;&#10;            &lt;repollguid&gt;2D2BAFDB31CE40B8A06B02A1099C5723&lt;/repollguid&gt;&#10;            &lt;sourceid&gt;A75F562906024111976239B1C77F78BC&lt;/sourceid&gt;&#10;            &lt;questiontext&gt;What is the IVFP of choice for resuscitation in pediatrics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6B65AFF36F56431B91AD4BA95EB44ACD&lt;/guid&gt;&#10;                    &lt;answertext&gt;20 cc/kg NS&lt;/answertext&gt;&#10;                    &lt;valuetype&gt;1&lt;/valuetype&gt;&#10;                &lt;/answer&gt;&#10;                &lt;answer&gt;&#10;                    &lt;guid&gt;624A71AD904E4982AD0C02B423343A60&lt;/guid&gt;&#10;                    &lt;answertext&gt;20 cc/kg D5LR&lt;/answertext&gt;&#10;                    &lt;valuetype&gt;-1&lt;/valuetype&gt;&#10;                &lt;/answer&gt;&#10;                &lt;answer&gt;&#10;                    &lt;guid&gt;56A05C0145C04EC2897DA32097589C0C&lt;/guid&gt;&#10;                    &lt;answertext&gt;10 cc/kg D10LR&lt;/answertext&gt;&#10;                    &lt;valuetype&gt;-1&lt;/valuetype&gt;&#10;                &lt;/answer&gt;&#10;                &lt;answer&gt;&#10;                    &lt;guid&gt;D899EC74BDFB41A387B36FC39DE9FEAB&lt;/guid&gt;&#10;                    &lt;answertext&gt;20 cc/kg ½ NS&lt;/answertext&gt;&#10;                    &lt;valuetype&gt;-1&lt;/valuetype&gt;&#10;                &lt;/answer&gt;&#10;                &lt;answer&gt;&#10;                    &lt;guid&gt;4B6FFAB9B15D4C06A903018B17E7BA57&lt;/guid&gt;&#10;                    &lt;answertext&gt;10 cc/kg NS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What is the IVFP of choice for resuscitation in pediatrics?[;crlf;]46[;]49[;]46[;]False[;]42[;][;crlf;]1.26086956521739[;]1[;]0.919233674428955[;]0.844990548204159[;crlf;]42[;]1[;]20 cc/kg NS1[;]20 cc/kg NS[;][;crlf;]1[;]-1[;]20 cc/kg D5LR2[;]20 cc/kg D5LR[;][;crlf;]0[;]-1[;]10 cc/kg D10LR3[;]10 cc/kg D10LR[;][;crlf;]1[;]-1[;]20 cc/kg ½ NS4[;]20 cc/kg ½ NS[;][;crlf;]2[;]-1[;]10 cc/kg NS5[;]10 cc/kg NS[;]"/>
  <p:tag name="HASRESULTS" val="True"/>
</p:tagLst>
</file>

<file path=ppt/tags/tag3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3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LABELFORMAT" val="1"/>
  <p:tag name="COLORTYPE" val="SCHEME"/>
</p:tagLst>
</file>

<file path=ppt/tags/tag3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LABELFORMAT" val="1"/>
  <p:tag name="COLORTYPE" val="SCHEME"/>
</p:tagLst>
</file>

<file path=ppt/tags/tag4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4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325034D82CAF43A78B1BBFE0612AD498&lt;/guid&gt;&#10;        &lt;description /&gt;&#10;        &lt;date&gt;10/29/2013 8:28:44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2E0D4999FEF848C7A9A51ADF8EDCFBA3&lt;/guid&gt;&#10;            &lt;repollguid&gt;94633207E52547AC81814CEB87F0EB1E&lt;/repollguid&gt;&#10;            &lt;sourceid&gt;09EC05608CA3444A8663D39696A59780&lt;/sourceid&gt;&#10;            &lt;questiontext&gt;Blood boluses repeatedly administered in hemorrhagic hypovolemic shock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89849DBC4E514A459644A4A34649558E&lt;/guid&gt;&#10;                    &lt;answertext&gt;5cc/kg PRBC &lt;/answertext&gt;&#10;                    &lt;valuetype&gt;-1&lt;/valuetype&gt;&#10;                &lt;/answer&gt;&#10;                &lt;answer&gt;&#10;                    &lt;guid&gt;E61AD1BB1B8C474C9E02EBE9A6CEF9F3&lt;/guid&gt;&#10;                    &lt;answertext&gt;10cc/kg PRBC&lt;/answertext&gt;&#10;                    &lt;valuetype&gt;1&lt;/valuetype&gt;&#10;                &lt;/answer&gt;&#10;                &lt;answer&gt;&#10;                    &lt;guid&gt;BAF5F95C3CDF4BC0AD4FF3684CF2B670&lt;/guid&gt;&#10;                    &lt;answertext&gt;15cc/kg PRBC&lt;/answertext&gt;&#10;                    &lt;valuetype&gt;-1&lt;/valuetype&gt;&#10;                &lt;/answer&gt;&#10;                &lt;answer&gt;&#10;                    &lt;guid&gt;F0F6E4C167BC486CB9C787EBEF4FF4F2&lt;/guid&gt;&#10;                    &lt;answertext&gt;20cc/kg PRBC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Blood boluses repeatedly administered in hemorrhagic hypovolemic shock?[;crlf;]43[;]49[;]43[;]False[;]31[;][;crlf;]2.27906976744186[;]2[;]0.78727027347957[;]0.619794483504597[;crlf;]3[;]-1[;]5cc/kg PRBC 1[;]5cc/kg PRBC [;][;crlf;]31[;]1[;]10cc/kg PRBC2[;]10cc/kg PRBC[;][;crlf;]3[;]-1[;]15cc/kg PRBC3[;]15cc/kg PRBC[;][;crlf;]6[;]-1[;]20cc/kg PRBC4[;]20cc/kg PRBC[;]"/>
  <p:tag name="HASRESULTS" val="True"/>
</p:tagLst>
</file>

<file path=ppt/tags/tag4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4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LABELFORMAT" val="1"/>
  <p:tag name="COLORTYPE" val="SCHEME"/>
</p:tagLst>
</file>

<file path=ppt/tags/tag4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4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4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A9F321F72EFD426FAB32D9A9010C6AB1&lt;/guid&gt;&#10;        &lt;description /&gt;&#10;        &lt;date&gt;10/29/2013 7:34:49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A207973948B64D9B9EDA94FE398C71D1&lt;/guid&gt;&#10;            &lt;repollguid&gt;005A39F1D71E4E46A3FE77ACB526842E&lt;/repollguid&gt;&#10;            &lt;sourceid&gt;04C6C6A5D4CA4E1B8623EAEE2B869816&lt;/sourceid&gt;&#10;            &lt;questiontext&gt;Treatment for non-hemorrhagic hypovolemic shock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0542C84A1B0D49CE9F72FA3F749EB7E1&lt;/guid&gt;&#10;                    &lt;answertext&gt;Blood-fluid-fluid&lt;/answertext&gt;&#10;                    &lt;valuetype&gt;-1&lt;/valuetype&gt;&#10;                &lt;/answer&gt;&#10;                &lt;answer&gt;&#10;                    &lt;guid&gt;2877A834D8E54D09A52B657C4FD4B400&lt;/guid&gt;&#10;                    &lt;answertext&gt;Blood-blood-fluid&lt;/answertext&gt;&#10;                    &lt;valuetype&gt;-1&lt;/valuetype&gt;&#10;                &lt;/answer&gt;&#10;                &lt;answer&gt;&#10;                    &lt;guid&gt;B4DA2F44ADD64936A0421116DF98FCA3&lt;/guid&gt;&#10;                    &lt;answertext&gt;Blood x 3&lt;/answertext&gt;&#10;                    &lt;valuetype&gt;-1&lt;/valuetype&gt;&#10;                &lt;/answer&gt;&#10;                &lt;answer&gt;&#10;                    &lt;guid&gt;8D24DD720D624667B2B02C1366086BF9&lt;/guid&gt;&#10;                    &lt;answertext&gt;Fluid x 3&lt;/answertext&gt;&#10;                    &lt;valuetype&gt;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Treatment for non-hemorrhagic hypovolemic shock?[;crlf;]47[;]49[;]47[;]False[;]47[;][;crlf;]4[;]4[;]0[;]0[;crlf;]0[;]-1[;]Blood-fluid-fluid1[;]Blood-fluid-fluid[;][;crlf;]0[;]-1[;]Blood-blood-fluid2[;]Blood-blood-fluid[;][;crlf;]0[;]-1[;]Blood x 33[;]Blood x 3[;][;crlf;]47[;]1[;]Fluid x 34[;]Fluid x 3[;]"/>
  <p:tag name="HASRESULTS" val="True"/>
</p:tagLst>
</file>

<file path=ppt/tags/tag4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4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LABELFORMAT" val="1"/>
  <p:tag name="COLORTYPE" val="SCHEME"/>
</p:tagLst>
</file>

<file path=ppt/tags/tag4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5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5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1478B29935A84E2BB19D40DC8D14ED42&lt;/guid&gt;&#10;        &lt;description /&gt;&#10;        &lt;date&gt;10/29/2013 8:23:13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D83F7B86C47541DE9519594331D535E9&lt;/guid&gt;&#10;            &lt;repollguid&gt;AAAB1BBB097F4A8690EA1B8B8B639DFF&lt;/repollguid&gt;&#10;            &lt;sourceid&gt;50D28BB43A114A0786558E361DF12082&lt;/sourceid&gt;&#10;            &lt;questiontext&gt;Treatment for hemorrhagic hypovolemic shock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483D7A48EB9945688F55274CF38C9636&lt;/guid&gt;&#10;                    &lt;answertext&gt;Blood-blood-blood-fluid&lt;/answertext&gt;&#10;                    &lt;valuetype&gt;-1&lt;/valuetype&gt;&#10;                &lt;/answer&gt;&#10;                &lt;answer&gt;&#10;                    &lt;guid&gt;84CC803364754DE29E386512D0B4B3A2&lt;/guid&gt;&#10;                    &lt;answertext&gt;Blood-fluid-blood-fluid&lt;/answertext&gt;&#10;                    &lt;valuetype&gt;-1&lt;/valuetype&gt;&#10;                &lt;/answer&gt;&#10;                &lt;answer&gt;&#10;                    &lt;guid&gt;D69AD99F027D4951A986A156D5A403C2&lt;/guid&gt;&#10;                    &lt;answertext&gt;Fluid-fluid-fluid-blood&lt;/answertext&gt;&#10;                    &lt;valuetype&gt;1&lt;/valuetype&gt;&#10;                &lt;/answer&gt;&#10;                &lt;answer&gt;&#10;                    &lt;guid&gt;C92850716B8B48F49E25DC13D999317A&lt;/guid&gt;&#10;                    &lt;answertext&gt;Fluid-blood-blood-fluid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Treatment for hemorrhagic hypovolemic shock?[;crlf;]42[;]49[;]42[;]False[;]32[;][;crlf;]2.97619047619048[;]3[;]0.555838929996607[;]0.308956916099773[;crlf;]1[;]-1[;]Blood-blood-blood-fluid1[;]Blood-blood-blood-fluid[;][;crlf;]4[;]-1[;]Blood-fluid-blood-fluid2[;]Blood-fluid-blood-fluid[;][;crlf;]32[;]1[;]Fluid-fluid-fluid-blood3[;]Fluid-fluid-fluid-blood[;][;crlf;]5[;]-1[;]Fluid-blood-blood-fluid4[;]Fluid-blood-blood-fluid[;]"/>
  <p:tag name="HASRESULTS" val="True"/>
</p:tagLst>
</file>

<file path=ppt/tags/tag5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5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LABELFORMAT" val="1"/>
  <p:tag name="COLORTYPE" val="SCHEME"/>
</p:tagLst>
</file>

<file path=ppt/tags/tag5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5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5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018A2F4DA6C84941A610980E025254DC&lt;/guid&gt;&#10;        &lt;description /&gt;&#10;        &lt;date&gt;10/29/2013 10:54:51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3CC86762CAAA472684827BA9CE5D786A&lt;/guid&gt;&#10;            &lt;repollguid&gt;7B38979FEF6040999C817900461EF8B6&lt;/repollguid&gt;&#10;            &lt;sourceid&gt;EE9734B5633547778175AAF99F52E70F&lt;/sourceid&gt;&#10;            &lt;questiontext&gt;What is the most important drug in treating anaphylaxis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7D025AE7E4884C3694794F666D3EC7D5&lt;/guid&gt;&#10;                    &lt;answertext&gt;Saline&lt;/answertext&gt;&#10;                    &lt;valuetype&gt;-1&lt;/valuetype&gt;&#10;                &lt;/answer&gt;&#10;                &lt;answer&gt;&#10;                    &lt;guid&gt;B523BFEF28964A0DBDF0266A9F065046&lt;/guid&gt;&#10;                    &lt;answertext&gt;Epi&lt;/answertext&gt;&#10;                    &lt;valuetype&gt;1&lt;/valuetype&gt;&#10;                &lt;/answer&gt;&#10;                &lt;answer&gt;&#10;                    &lt;guid&gt;026411FE0AC041ADB09FFA94E9FEBEB6&lt;/guid&gt;&#10;                    &lt;answertext&gt;Albuterol&lt;/answertext&gt;&#10;                    &lt;valuetype&gt;-1&lt;/valuetype&gt;&#10;                &lt;/answer&gt;&#10;                &lt;answer&gt;&#10;                    &lt;guid&gt;50D951E5A7FD42BB99669CA686284809&lt;/guid&gt;&#10;                    &lt;answertext&gt;Steroids&lt;/answertext&gt;&#10;                    &lt;valuetype&gt;-1&lt;/valuetype&gt;&#10;                &lt;/answer&gt;&#10;                &lt;answer&gt;&#10;                    &lt;guid&gt;D42FEA007E9A4851BA5FEF48359FB2B4&lt;/guid&gt;&#10;                    &lt;answertext&gt;Benadryl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What is the most important drug in treating anaphylaxis?[;crlf;]47[;]49[;]47[;]False[;]45[;][;crlf;]2.02127659574468[;]2[;]0.325469330654859[;]0.105930285196922[;crlf;]1[;]-1[;]Saline1[;]Saline[;][;crlf;]45[;]1[;]Epi2[;]Epi[;][;crlf;]0[;]-1[;]Albuterol3[;]Albuterol[;][;crlf;]1[;]-1[;]Steroids4[;]Steroids[;][;crlf;]0[;]-1[;]Benadryl5[;]Benadryl[;]"/>
  <p:tag name="HASRESULTS" val="True"/>
</p:tagLst>
</file>

<file path=ppt/tags/tag5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5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COLORTYPE" val="SCHEME"/>
  <p:tag name="LABELFORMAT" val="1"/>
</p:tagLst>
</file>

<file path=ppt/tags/tag5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6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6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D1E9E9048DC649D4B77CFBB9FEAE5958&lt;/guid&gt;&#10;        &lt;description /&gt;&#10;        &lt;date&gt;10/29/2013 10:57:04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74648A731E49471282B1B7BF9AE72005&lt;/guid&gt;&#10;            &lt;repollguid&gt;FF1349989F554E6E8A01BB6EF7743220&lt;/repollguid&gt;&#10;            &lt;sourceid&gt;3DAA2DE4EAD34BED84695F67E714F63B&lt;/sourceid&gt;&#10;            &lt;questiontext&gt;What is the hallmark of neurogenic shock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EFEE2251E11A4E019CCC6F2C7067FF4E&lt;/guid&gt;&#10;                    &lt;answertext&gt;Tachypnea despite hypoxia&lt;/answertext&gt;&#10;                    &lt;valuetype&gt;-1&lt;/valuetype&gt;&#10;                &lt;/answer&gt;&#10;                &lt;answer&gt;&#10;                    &lt;guid&gt;04FE90A25F5D405BBD007F35007584E5&lt;/guid&gt;&#10;                    &lt;answertext&gt;Tachycardia despite hypoxia&lt;/answertext&gt;&#10;                    &lt;valuetype&gt;-1&lt;/valuetype&gt;&#10;                &lt;/answer&gt;&#10;                &lt;answer&gt;&#10;                    &lt;guid&gt;76818795A88B4B9D89869AF7CC533100&lt;/guid&gt;&#10;                    &lt;answertext&gt;Tachycardia despite hypotension&lt;/answertext&gt;&#10;                    &lt;valuetype&gt;-1&lt;/valuetype&gt;&#10;                &lt;/answer&gt;&#10;                &lt;answer&gt;&#10;                    &lt;guid&gt;627BC602DFB2478580DB8D7A64702082&lt;/guid&gt;&#10;                    &lt;answertext&gt;Bradycardia despite hypotension&lt;/answertext&gt;&#10;                    &lt;valuetype&gt;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What is the hallmark of neurogenic shock[;crlf;]26[;]49[;]26[;]False[;]26[;][;crlf;]4[;]4[;]0[;]0[;crlf;]0[;]-1[;]Tachypnea despite hypoxia1[;]Tachypnea despite hypoxia[;][;crlf;]0[;]-1[;]Tachycardia despite hypoxia2[;]Tachycardia despite hypoxia[;][;crlf;]0[;]-1[;]Tachycardia despite hypotension3[;]Tachycardia despite hypotension[;][;crlf;]26[;]1[;]Bradycardia despite hypotension4[;]Bradycardia despite hypotension[;]"/>
  <p:tag name="HASRESULTS" val="True"/>
</p:tagLst>
</file>

<file path=ppt/tags/tag6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6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COLORTYPE" val="SCHEME"/>
  <p:tag name="LABELFORMAT" val="1"/>
</p:tagLst>
</file>

<file path=ppt/tags/tag6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6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6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283ACE08726F497DBE5E56D050B264DC&lt;/guid&gt;&#10;        &lt;description /&gt;&#10;        &lt;date&gt;10/29/2013 10:59:42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CC10F42E9F364C6FBE2EE878E75506E1&lt;/guid&gt;&#10;            &lt;repollguid&gt;5CA65C2EAA9B4F19B6F69D9E785DD1BC&lt;/repollguid&gt;&#10;            &lt;sourceid&gt;617B3517945C48689B660CE050F7BCB4&lt;/sourceid&gt;&#10;            &lt;questiontext&gt;What is now emphasized as the clinical priority in septic shock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2075D9065A004E56BC4A676599B0D471&lt;/guid&gt;&#10;                    &lt;answertext&gt;Airway&lt;/answertext&gt;&#10;                    &lt;valuetype&gt;-1&lt;/valuetype&gt;&#10;                &lt;/answer&gt;&#10;                &lt;answer&gt;&#10;                    &lt;guid&gt;8F7C123C08304E0989D6B8E7559A8FD5&lt;/guid&gt;&#10;                    &lt;answertext&gt;Breathing&lt;/answertext&gt;&#10;                    &lt;valuetype&gt;-1&lt;/valuetype&gt;&#10;                &lt;/answer&gt;&#10;                &lt;answer&gt;&#10;                    &lt;guid&gt;6F80E394DE37430DABEEBB9F2073A968&lt;/guid&gt;&#10;                    &lt;answertext&gt;Circulation&lt;/answertext&gt;&#10;                    &lt;valuetype&gt;1&lt;/valuetype&gt;&#10;                &lt;/answer&gt;&#10;                &lt;answer&gt;&#10;                    &lt;guid&gt;BA6E18CA224147F697DA96987ED77C0B&lt;/guid&gt;&#10;                    &lt;answertext&gt;Disability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What is now emphasized as the clinical priority in septic shock?[;crlf;]45[;]49[;]45[;]False[;]39[;][;crlf;]2.73333333333333[;]3[;]0.679869268479038[;]0.462222222222222[;crlf;]6[;]-1[;]Airway1[;]Airway[;][;crlf;]0[;]-1[;]Breathing2[;]Breathing[;][;crlf;]39[;]1[;]Circulation3[;]Circulation[;][;crlf;]0[;]-1[;]Disability4[;]Disability[;]"/>
  <p:tag name="HASRESULTS" val="True"/>
</p:tagLst>
</file>

<file path=ppt/tags/tag6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6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LABELFORMAT" val="1"/>
  <p:tag name="COLORTYPE" val="SCHEME"/>
</p:tagLst>
</file>

<file path=ppt/tags/tag6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F7A91A2597EC40DAAA8653F25200571B&lt;/guid&gt;&#10;        &lt;description /&gt;&#10;        &lt;date&gt;10/29/2013 4:23:23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AF49EFB7FA7449D8BED38472A627094B&lt;/guid&gt;&#10;            &lt;repollguid&gt;B149ED5F7069470AA89279D1170A83B2&lt;/repollguid&gt;&#10;            &lt;sourceid&gt;1CC56FFEE13E45A3AE0AF3828323C9E7&lt;/sourceid&gt;&#10;            &lt;questiontext&gt;Shock is _____________________  characterized by inadequate peripheral perfusion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3BD494CFE7814775B13E62243DA2784C&lt;/guid&gt;&#10;                    &lt;answertext&gt;Always&lt;/answertext&gt;&#10;                    &lt;valuetype&gt;-1&lt;/valuetype&gt;&#10;                &lt;/answer&gt;&#10;                &lt;answer&gt;&#10;                    &lt;guid&gt;1F87DDCFDB5C4F72BADC06F6E1A4B384&lt;/guid&gt;&#10;                    &lt;answertext&gt;Often&lt;/answertext&gt;&#10;                    &lt;valuetype&gt;1&lt;/valuetype&gt;&#10;                &lt;/answer&gt;&#10;                &lt;answer&gt;&#10;                    &lt;guid&gt;3CDF0551D9F4410DA7EF914EC4001DCC&lt;/guid&gt;&#10;                    &lt;answertext&gt;Never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Shock is _____________________  characterized by inadequate peripheral perfusion[;crlf;]36[;]41[;]36[;]False[;]20[;][;crlf;]1.55555555555556[;]2[;]0.496903994999953[;]0.246913580246914[;crlf;]16[;]-1[;]Always1[;]Always[;][;crlf;]20[;]1[;]Often2[;]Often[;][;crlf;]0[;]-1[;]Never3[;]Never[;]"/>
  <p:tag name="HASRESULTS" val="True"/>
</p:tagLst>
</file>

<file path=ppt/tags/tag7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7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TrueFalse"/>
  <p:tag name="TPQUESTIONXML" val="﻿&lt;?xml version=&quot;1.0&quot; encoding=&quot;utf-8&quot;?&gt;&#10;&lt;questionlist&gt;&#10;    &lt;properties&gt;&#10;        &lt;guid&gt;26E5470BB0D342CBB492DA798E7663AD&lt;/guid&gt;&#10;        &lt;description /&gt;&#10;        &lt;date&gt;10/29/2013 8:40:11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D22B9ACF025E4FD7AC40FD7770AFE4DA&lt;/guid&gt;&#10;            &lt;repollguid&gt;89CED7E7C7CF4788AA17AA837F7D3308&lt;/repollguid&gt;&#10;            &lt;sourceid&gt;C636D9EBE2A04067AE407A285DFA3975&lt;/sourceid&gt;&#10;            &lt;questiontext&gt;Hypotension is required to be in hypotensive shock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truefalse&gt;True&lt;/truefalse&gt;&#10;            &lt;answers&gt;&#10;                &lt;answer&gt;&#10;                    &lt;guid&gt;B1363D4681A8450B94EAF12E093FBA8D&lt;/guid&gt;&#10;                    &lt;answertext&gt;True&lt;/answertext&gt;&#10;                    &lt;valuetype&gt;1&lt;/valuetype&gt;&#10;                &lt;/answer&gt;&#10;                &lt;answer&gt;&#10;                    &lt;guid&gt;419749300D3C4BB4B324BFBFC458255C&lt;/guid&gt;&#10;                    &lt;answertext&gt;False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Hypotension is required to be in hypotensive shock[;crlf;]42[;]49[;]42[;]False[;]27[;][;crlf;]1.35714285714286[;]1[;]0.479157423749955[;]0.229591836734694[;crlf;]27[;]1[;]True1[;]True[;][;crlf;]15[;]-1[;]False2[;]False[;]"/>
  <p:tag name="HASRESULTS" val="True"/>
</p:tagLst>
</file>

<file path=ppt/tags/tag7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COLORTYPE" val="SCHEME"/>
  <p:tag name="LABELFORMAT" val="0"/>
</p:tagLst>
</file>

<file path=ppt/tags/tag7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7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7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E9E9A3374BA44FBFB657B135B3684494&lt;/guid&gt;&#10;        &lt;description /&gt;&#10;        &lt;date&gt;10/29/2013 10:32:12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4B16F00017B64E69BF69B1577AAEEC01&lt;/guid&gt;&#10;            &lt;repollguid&gt;82CE1D3134304941B865420CD3C104E2&lt;/repollguid&gt;&#10;            &lt;sourceid&gt;9CACC328D40C4E2C866252D7788D0561&lt;/sourceid&gt;&#10;            &lt;questiontext&gt;How do you distinguish cardiogenic shock from hypovolemic shock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572E223F3E8F40B7B7DC6301805DCC9D&lt;/guid&gt;&#10;                    &lt;answertext&gt;Bradypnea&lt;/answertext&gt;&#10;                    &lt;valuetype&gt;-1&lt;/valuetype&gt;&#10;                &lt;/answer&gt;&#10;                &lt;answer&gt;&#10;                    &lt;guid&gt;86016EA8BC314E5D844953DA6E32055E&lt;/guid&gt;&#10;                    &lt;answertext&gt;Tachypnea&lt;/answertext&gt;&#10;                    &lt;valuetype&gt;-1&lt;/valuetype&gt;&#10;                &lt;/answer&gt;&#10;                &lt;answer&gt;&#10;                    &lt;guid&gt;567C10C1B3234B5A8EAF49066D6FD54D&lt;/guid&gt;&#10;                    &lt;answertext&gt;Work of breathing&lt;/answertext&gt;&#10;                    &lt;valuetype&gt;1&lt;/valuetype&gt;&#10;                &lt;/answer&gt;&#10;                &lt;answer&gt;&#10;                    &lt;guid&gt;7CD79332909345BC8BB3ED223770B276&lt;/guid&gt;&#10;                    &lt;answertext&gt;Tachycardia&lt;/answertext&gt;&#10;                    &lt;valuetype&gt;-1&lt;/valuetype&gt;&#10;                &lt;/answer&gt;&#10;                &lt;answer&gt;&#10;                    &lt;guid&gt;1B561D5451254E78A906F3E6F8DF1B9B&lt;/guid&gt;&#10;                    &lt;answertext&gt;Bradycardia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How do you distinguish cardiogenic shock from hypovolemic shock?[;crlf;]37[;]51[;]37[;]False[;]28[;][;crlf;]3.08108108108108[;]3[;]0.631530888948536[;]0.398831263696129[;crlf;]0[;]-1[;]Bradypnea1[;]Bradypnea[;][;crlf;]4[;]-1[;]Tachypnea2[;]Tachypnea[;][;crlf;]28[;]1[;]Work of breathing3[;]Work of breathing[;][;crlf;]3[;]-1[;]Tachycardia4[;]Tachycardia[;][;crlf;]2[;]-1[;]Bradycardia5[;]Bradycardia[;]"/>
  <p:tag name="HASRESULTS" val="True"/>
</p:tagLst>
</file>

<file path=ppt/tags/tag7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7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COLORTYPE" val="SCHEME"/>
  <p:tag name="LABELFORMAT" val="1"/>
</p:tagLst>
</file>

<file path=ppt/tags/tag7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7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8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2EA54BACEAB34FFBB26EE40B2E0700E8&lt;/guid&gt;&#10;        &lt;description /&gt;&#10;        &lt;date&gt;10/29/2013 10:41:15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36A8D75C35F445B7995CAD7010F97276&lt;/guid&gt;&#10;            &lt;repollguid&gt;AC45C32022A8400DACB0360C99CDC5E4&lt;/repollguid&gt;&#10;            &lt;sourceid&gt;A2CAD06E5EAB4F6BB84A7301414048A1&lt;/sourceid&gt;&#10;            &lt;questiontext&gt;Which is NOT a cause of obstructive shock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C8EE6783E99646D699CAAC6C3EB4A5A5&lt;/guid&gt;&#10;                    &lt;answertext&gt;Sepsis&lt;/answertext&gt;&#10;                    &lt;valuetype&gt;1&lt;/valuetype&gt;&#10;                &lt;/answer&gt;&#10;                &lt;answer&gt;&#10;                    &lt;guid&gt;F797ECC2945C44E5B6BE739FEEC53508&lt;/guid&gt;&#10;                    &lt;answertext&gt;PE&lt;/answertext&gt;&#10;                    &lt;valuetype&gt;-1&lt;/valuetype&gt;&#10;                &lt;/answer&gt;&#10;                &lt;answer&gt;&#10;                    &lt;guid&gt;72AE84B7E3754B7F8E2A417A00ECADC7&lt;/guid&gt;&#10;                    &lt;answertext&gt;Tension pneumothorax&lt;/answertext&gt;&#10;                    &lt;valuetype&gt;-1&lt;/valuetype&gt;&#10;                &lt;/answer&gt;&#10;                &lt;answer&gt;&#10;                    &lt;guid&gt;25A8ADB0930E476A8DB35A49028194FE&lt;/guid&gt;&#10;                    &lt;answertext&gt;Cardiac tamponade&lt;/answertext&gt;&#10;                    &lt;valuetype&gt;-1&lt;/valuetype&gt;&#10;                &lt;/answer&gt;&#10;                &lt;answer&gt;&#10;                    &lt;guid&gt;310A4A1238A24FDA880AA1AF567F258B&lt;/guid&gt;&#10;                    &lt;answertext&gt;Ductal-dependant cardiac lesion&lt;/answertext&gt;&#10;                    &lt;valuetype&gt;-1&lt;/valuetype&gt;&#10;                &lt;/answer&gt;&#10;            &lt;/answers&gt;&#10;        &lt;/multichoice&gt;&#10;    &lt;/questions&gt;&#10;&lt;/questionlist&gt;"/>
  <p:tag name="RESULTS" val="Which is NOT a cause of obstructive shock?[;crlf;]47[;]52[;]47[;]False[;]46[;][;crlf;]1.08510638297872[;]1[;]0.577219573031938[;]0.333182435491172[;crlf;]46[;]1[;]Sepsis1[;]Sepsis[;][;crlf;]0[;]-1[;]PE2[;]PE[;][;crlf;]0[;]-1[;]Tension pneumothorax3[;]Tension pneumothorax[;][;crlf;]0[;]-1[;]Cardiac tamponade4[;]Cardiac tamponade[;][;crlf;]1[;]-1[;]Ductal-dependant cardiac lesion5[;]Ductal-dependant cardiac lesion[;]"/>
  <p:tag name="HASRESULTS" val="True"/>
  <p:tag name="LIVECHARTING" val="False"/>
  <p:tag name="AUTOOPENPOLL" val="True"/>
  <p:tag name="AUTOFORMATCHART" val="True"/>
</p:tagLst>
</file>

<file path=ppt/tags/tag8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8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COLORTYPE" val="SCHEME"/>
  <p:tag name="LABELFORMAT" val="1"/>
</p:tagLst>
</file>

<file path=ppt/tags/tag8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8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8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MultiChoiceSlide"/>
  <p:tag name="TPQUESTIONXML" val="﻿&lt;?xml version=&quot;1.0&quot; encoding=&quot;utf-8&quot;?&gt;&#10;&lt;questionlist&gt;&#10;    &lt;properties&gt;&#10;        &lt;guid&gt;0849764290754CEEB7386A16702721AA&lt;/guid&gt;&#10;        &lt;description /&gt;&#10;        &lt;date&gt;10/29/2013 11:05:28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83E7894BC7DC4C52964FB447AF998365&lt;/guid&gt;&#10;            &lt;repollguid&gt;39D387E4FA2E4003A0F2567149A4FDF8&lt;/repollguid&gt;&#10;            &lt;sourceid&gt;FAB2DD7ABE604FE097A9A82E242D7DEF&lt;/sourceid&gt;&#10;            &lt;questiontext&gt;What is the correct problem-initial management pair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428EB38B37EF4370B7C31ABD971A0E1E&lt;/guid&gt;&#10;                    &lt;answertext&gt;Cardaic tamponade-pericardiocentesis&lt;/answertext&gt;&#10;                    &lt;valuetype&gt;1&lt;/valuetype&gt;&#10;                &lt;/answer&gt;&#10;                &lt;answer&gt;&#10;                    &lt;guid&gt;D76563AC82F849A284FB93DC29756199&lt;/guid&gt;&#10;                    &lt;answertext&gt;Tension Pneumothorax-tube thoracostomy&lt;/answertext&gt;&#10;                    &lt;valuetype&gt;-1&lt;/valuetype&gt;&#10;                &lt;/answer&gt;&#10;                &lt;answer&gt;&#10;                    &lt;guid&gt;46391073CF514F45A5910C728BCFB3E4&lt;/guid&gt;&#10;                    &lt;answertext&gt;Ductal dependant lesion-inodilator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What is the correct problem-initial management pair?[;crlf;]46[;]52[;]46[;]False[;]39[;][;crlf;]1.23913043478261[;]1[;]0.596540118870098[;]0.35586011342155[;crlf;]39[;]1[;]Cardaic tamponade-pericardiocentesis1[;]Cardaic tamponade-pericardiocentesis[;][;crlf;]3[;]-1[;]Tension Pneumothorax-tube thoracostomy2[;]Tension Pneumothorax-tube thoracostomy[;][;crlf;]4[;]-1[;]Ductal dependant lesion-inodilator3[;]Ductal dependant lesion-inodilator[;]"/>
  <p:tag name="HASRESULTS" val="True"/>
</p:tagLst>
</file>

<file path=ppt/tags/tag8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8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DEFINEDCOLORS" val="3,6,10,45,32,50,13,4,9,55,1"/>
  <p:tag name="NUMBERFORMAT" val="0"/>
  <p:tag name="COLORTYPE" val="SCHEME"/>
  <p:tag name="LABELFORMAT" val="1"/>
</p:tagLst>
</file>

<file path=ppt/tags/tag8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ISCAI" val="True"/>
  <p:tag name="TYPE" val="4"/>
</p:tagLst>
</file>

<file path=ppt/tags/tag8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2"/>
  <p:tag name="TPCOUNTDOWNSECONDS" val="10"/>
</p:tagLst>
</file>

<file path=ppt/tags/tag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NUMBERFORMAT" val="0"/>
  <p:tag name="DEFINEDCOLORS" val="3,6,10,45,32,50,13,4,9,55,1"/>
  <p:tag name="LABELFORMAT" val="1"/>
  <p:tag name="COLORTYPE" val="SCHEM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ヒラギノ丸ゴ Pro W4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ＭＳ 明朝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Apex.thmx</Template>
  <TotalTime>1687</TotalTime>
  <Words>1961</Words>
  <Application>Microsoft Macintosh PowerPoint</Application>
  <PresentationFormat>On-screen Show (4:3)</PresentationFormat>
  <Paragraphs>327</Paragraphs>
  <Slides>47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9" baseType="lpstr">
      <vt:lpstr>Apex</vt:lpstr>
      <vt:lpstr>Chart</vt:lpstr>
      <vt:lpstr>PEM|COR: Cardiogenic &amp; obstructive Shock</vt:lpstr>
      <vt:lpstr>PEM|CoR: 2013-2014</vt:lpstr>
      <vt:lpstr>First, because it’s Halloween…</vt:lpstr>
      <vt:lpstr>Learning Objectives</vt:lpstr>
      <vt:lpstr>Learning Objectives</vt:lpstr>
      <vt:lpstr>What is the definition of shock?</vt:lpstr>
      <vt:lpstr>Shock is _____________________   characterized by inadequate peripheral perfusion</vt:lpstr>
      <vt:lpstr>You need to be hypotensive in order to be in shock</vt:lpstr>
      <vt:lpstr>What are the 4 types of shock?</vt:lpstr>
      <vt:lpstr>What are the forms of Hypovolemic Shock?</vt:lpstr>
      <vt:lpstr>What are the forms of Distributive Shock?</vt:lpstr>
      <vt:lpstr>The Correct Shock-Cause pairing:</vt:lpstr>
      <vt:lpstr>Take-Home Points</vt:lpstr>
      <vt:lpstr>Key Concept</vt:lpstr>
      <vt:lpstr>What is the IVFP of choice for resuscitation in pediatrics?</vt:lpstr>
      <vt:lpstr>Blood boluses repeatedly administered in hemorrhagic hypovolemic shock?</vt:lpstr>
      <vt:lpstr>Treatment for non-hemorrhagic hypovolemic shock?</vt:lpstr>
      <vt:lpstr>Treatment for hemorrhagic hypovolemic shock?</vt:lpstr>
      <vt:lpstr>What is the most important drug in treating anaphylaxis?</vt:lpstr>
      <vt:lpstr>What is the hallmark of neurogenic shock</vt:lpstr>
      <vt:lpstr>What is now emphasized as the clinical priority in septic shock?</vt:lpstr>
      <vt:lpstr>Learning Objectives</vt:lpstr>
      <vt:lpstr>Compensated Shock</vt:lpstr>
      <vt:lpstr>Learning Objectives</vt:lpstr>
      <vt:lpstr>Hypotension is required to be in hypotensive shock</vt:lpstr>
      <vt:lpstr>Hypotensive Shock</vt:lpstr>
      <vt:lpstr>Some Key Take-Home Points</vt:lpstr>
      <vt:lpstr>Learning Objectives</vt:lpstr>
      <vt:lpstr>Cardiogenic Shock</vt:lpstr>
      <vt:lpstr>Cardiogenic Shock: Recognition</vt:lpstr>
      <vt:lpstr>How do you distinguish cardiogenic shock from hypovolemic shock?</vt:lpstr>
      <vt:lpstr>Cardiogenic Shock:  Management Specifics</vt:lpstr>
      <vt:lpstr>Learning Objectives</vt:lpstr>
      <vt:lpstr>Obstructive Shock</vt:lpstr>
      <vt:lpstr>Which is NOT a cause of obstructive shock?</vt:lpstr>
      <vt:lpstr>Cardiac Tamponade: Recognition</vt:lpstr>
      <vt:lpstr>Tension Pneumothorax: Recognition</vt:lpstr>
      <vt:lpstr>Ductal-Dependent Lesions</vt:lpstr>
      <vt:lpstr>LV Outflow Obstructive Lesion: Recognition</vt:lpstr>
      <vt:lpstr>Pulmonary Embolism</vt:lpstr>
      <vt:lpstr>Pulmonary Embolism: Recognition</vt:lpstr>
      <vt:lpstr>Obstructive Shock: Specific Management</vt:lpstr>
      <vt:lpstr>What is the correct problem-initial management pair?</vt:lpstr>
      <vt:lpstr>Slide 44</vt:lpstr>
      <vt:lpstr>Slide 45</vt:lpstr>
      <vt:lpstr>Learning Objectives</vt:lpstr>
      <vt:lpstr>Let’s practice some scenarios with the PEM Fellows</vt:lpstr>
    </vt:vector>
  </TitlesOfParts>
  <Company>SUNY at Buffalo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PEM|CoR: Hypovolemic &amp; Distributive Shock</dc:title>
  <dc:creator>Frank Carnevale</dc:creator>
  <cp:lastModifiedBy>Frank Carnevale</cp:lastModifiedBy>
  <cp:revision>152</cp:revision>
  <dcterms:created xsi:type="dcterms:W3CDTF">2013-11-04T01:41:32Z</dcterms:created>
  <dcterms:modified xsi:type="dcterms:W3CDTF">2013-11-04T01:42:00Z</dcterms:modified>
</cp:coreProperties>
</file>