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81" r:id="rId1"/>
  </p:sldMasterIdLst>
  <p:sldIdLst>
    <p:sldId id="306" r:id="rId2"/>
    <p:sldId id="307" r:id="rId3"/>
    <p:sldId id="256" r:id="rId4"/>
    <p:sldId id="257" r:id="rId5"/>
    <p:sldId id="312" r:id="rId6"/>
    <p:sldId id="277" r:id="rId7"/>
    <p:sldId id="259" r:id="rId8"/>
    <p:sldId id="260" r:id="rId9"/>
    <p:sldId id="279" r:id="rId10"/>
    <p:sldId id="275" r:id="rId11"/>
    <p:sldId id="280" r:id="rId12"/>
    <p:sldId id="276" r:id="rId13"/>
    <p:sldId id="267" r:id="rId14"/>
    <p:sldId id="281" r:id="rId15"/>
    <p:sldId id="282" r:id="rId16"/>
    <p:sldId id="283" r:id="rId17"/>
    <p:sldId id="286" r:id="rId18"/>
    <p:sldId id="287" r:id="rId19"/>
    <p:sldId id="313" r:id="rId20"/>
    <p:sldId id="285" r:id="rId21"/>
    <p:sldId id="289" r:id="rId22"/>
    <p:sldId id="290" r:id="rId23"/>
    <p:sldId id="291" r:id="rId24"/>
    <p:sldId id="315" r:id="rId25"/>
    <p:sldId id="316" r:id="rId26"/>
    <p:sldId id="317" r:id="rId27"/>
    <p:sldId id="318" r:id="rId28"/>
    <p:sldId id="319" r:id="rId29"/>
    <p:sldId id="309" r:id="rId30"/>
    <p:sldId id="310" r:id="rId31"/>
    <p:sldId id="292" r:id="rId32"/>
    <p:sldId id="308" r:id="rId33"/>
    <p:sldId id="302" r:id="rId34"/>
    <p:sldId id="303" r:id="rId35"/>
    <p:sldId id="294" r:id="rId36"/>
    <p:sldId id="304" r:id="rId37"/>
    <p:sldId id="296" r:id="rId38"/>
    <p:sldId id="305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128" d="100"/>
          <a:sy n="128" d="100"/>
        </p:scale>
        <p:origin x="-11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1125-63B7-4F61-8034-CDF038F538C8}" type="datetime1">
              <a:rPr lang="en-US" smtClean="0"/>
              <a:pPr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B0E4600-0381-4CF3-88F2-7ED7D2E3F9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4467C-8C47-4B4C-9D3B-995BE41DB01C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A04467C-8C47-4B4C-9D3B-995BE41DB01C}" type="datetimeFigureOut">
              <a:rPr lang="en-US" smtClean="0"/>
              <a:pPr/>
              <a:t>9/17/13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430E868-027D-904B-972B-5D5C691F0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df"/><Relationship Id="rId3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df"/><Relationship Id="rId3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df"/><Relationship Id="rId3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df"/><Relationship Id="rId3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df"/><Relationship Id="rId3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df"/><Relationship Id="rId3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youtu.be/YHYn0u_H0B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PEM|CoR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800000"/>
                </a:solidFill>
              </a:rPr>
              <a:t>P</a:t>
            </a:r>
            <a:r>
              <a:rPr lang="en-US" dirty="0" smtClean="0"/>
              <a:t>ediatric </a:t>
            </a:r>
            <a:r>
              <a:rPr lang="en-US" dirty="0" smtClean="0">
                <a:solidFill>
                  <a:srgbClr val="800000"/>
                </a:solidFill>
              </a:rPr>
              <a:t>E</a:t>
            </a:r>
            <a:r>
              <a:rPr lang="en-US" dirty="0" smtClean="0"/>
              <a:t>mergency </a:t>
            </a:r>
            <a:r>
              <a:rPr lang="en-US" dirty="0" smtClean="0">
                <a:solidFill>
                  <a:srgbClr val="800000"/>
                </a:solidFill>
              </a:rPr>
              <a:t>M</a:t>
            </a:r>
            <a:r>
              <a:rPr lang="en-US" dirty="0" smtClean="0"/>
              <a:t>edicine </a:t>
            </a:r>
            <a:r>
              <a:rPr lang="en-US" dirty="0" smtClean="0">
                <a:solidFill>
                  <a:srgbClr val="800000"/>
                </a:solidFill>
              </a:rPr>
              <a:t>Co</a:t>
            </a:r>
            <a:r>
              <a:rPr lang="en-US" dirty="0" smtClean="0"/>
              <a:t>re </a:t>
            </a:r>
            <a:r>
              <a:rPr lang="en-US" dirty="0" smtClean="0">
                <a:solidFill>
                  <a:srgbClr val="800000"/>
                </a:solidFill>
              </a:rPr>
              <a:t>R</a:t>
            </a:r>
            <a:r>
              <a:rPr lang="en-US" dirty="0" smtClean="0"/>
              <a:t>eview</a:t>
            </a:r>
          </a:p>
          <a:p>
            <a:r>
              <a:rPr lang="en-US" dirty="0" smtClean="0"/>
              <a:t>An educational program for EM residents &amp; PEM Fellows consisting of core didactic lecture topics and practice scenarios</a:t>
            </a:r>
          </a:p>
          <a:p>
            <a:r>
              <a:rPr lang="en-US" dirty="0" smtClean="0"/>
              <a:t>Yearly repeating cycle</a:t>
            </a:r>
          </a:p>
          <a:p>
            <a:r>
              <a:rPr lang="en-US" dirty="0" smtClean="0"/>
              <a:t>Occurs</a:t>
            </a:r>
            <a:r>
              <a:rPr lang="en-US" dirty="0" smtClean="0"/>
              <a:t> most months on a Wednesday </a:t>
            </a:r>
            <a:r>
              <a:rPr lang="en-US" dirty="0" smtClean="0"/>
              <a:t>at BGH auditorium from 9:30A-11:30A</a:t>
            </a:r>
          </a:p>
          <a:p>
            <a:r>
              <a:rPr lang="en-US" dirty="0" smtClean="0"/>
              <a:t>9:30A-10:30A: didactic presentation</a:t>
            </a:r>
          </a:p>
          <a:p>
            <a:r>
              <a:rPr lang="en-US" dirty="0" smtClean="0"/>
              <a:t>10:30A-11:30A: PEM Fellows will lead the practice scenarios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Compensated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systolic BP is within the normal range but there are signs of inadequate tissue perfusion</a:t>
            </a:r>
          </a:p>
          <a:p>
            <a:r>
              <a:rPr lang="en-US" dirty="0" smtClean="0"/>
              <a:t>These</a:t>
            </a:r>
            <a:r>
              <a:rPr lang="en-US" dirty="0" smtClean="0"/>
              <a:t> early signs </a:t>
            </a:r>
            <a:r>
              <a:rPr lang="en-US" dirty="0" smtClean="0"/>
              <a:t>are due to the body’s compensatory </a:t>
            </a:r>
            <a:r>
              <a:rPr lang="en-US" dirty="0" smtClean="0"/>
              <a:t>mechanisms</a:t>
            </a:r>
            <a:r>
              <a:rPr lang="en-US" dirty="0" smtClean="0"/>
              <a:t> and </a:t>
            </a:r>
            <a:r>
              <a:rPr lang="en-US" dirty="0" smtClean="0"/>
              <a:t>are </a:t>
            </a:r>
            <a:r>
              <a:rPr lang="en-US" dirty="0" smtClean="0"/>
              <a:t>clues to the presence of </a:t>
            </a:r>
            <a:r>
              <a:rPr lang="en-US" dirty="0" smtClean="0"/>
              <a:t>shock:</a:t>
            </a:r>
          </a:p>
          <a:p>
            <a:r>
              <a:rPr lang="en-US" dirty="0" smtClean="0"/>
              <a:t>H</a:t>
            </a:r>
            <a:r>
              <a:rPr lang="en-US" dirty="0" smtClean="0"/>
              <a:t>ypothermic, tachycardia, </a:t>
            </a:r>
            <a:r>
              <a:rPr lang="en-US" dirty="0" smtClean="0"/>
              <a:t>weak pulses, narrow pulse pressure,</a:t>
            </a:r>
            <a:r>
              <a:rPr lang="en-US" dirty="0" smtClean="0"/>
              <a:t> </a:t>
            </a:r>
            <a:r>
              <a:rPr lang="en-US" dirty="0" err="1" smtClean="0"/>
              <a:t>tachypnea</a:t>
            </a:r>
            <a:r>
              <a:rPr lang="en-US" dirty="0" smtClean="0"/>
              <a:t>, delayed capillary refill, cool, pale, mottled extremities, </a:t>
            </a:r>
            <a:r>
              <a:rPr lang="en-US" dirty="0" err="1" smtClean="0"/>
              <a:t>oliguria</a:t>
            </a:r>
            <a:r>
              <a:rPr lang="en-US" dirty="0" smtClean="0"/>
              <a:t>, vomiting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shock and describe the 4 basic types of shock</a:t>
            </a:r>
          </a:p>
          <a:p>
            <a:r>
              <a:rPr lang="en-US" dirty="0" smtClean="0"/>
              <a:t>Describe compensated (early) shock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Describe </a:t>
            </a:r>
            <a:r>
              <a:rPr lang="en-US" dirty="0" err="1" smtClean="0">
                <a:solidFill>
                  <a:srgbClr val="800000"/>
                </a:solidFill>
              </a:rPr>
              <a:t>hypotensive</a:t>
            </a:r>
            <a:r>
              <a:rPr lang="en-US" dirty="0" smtClean="0">
                <a:solidFill>
                  <a:srgbClr val="800000"/>
                </a:solidFill>
              </a:rPr>
              <a:t> (late) shock</a:t>
            </a:r>
          </a:p>
          <a:p>
            <a:r>
              <a:rPr lang="en-US" dirty="0" smtClean="0"/>
              <a:t>Describe how to recognize &amp; treat </a:t>
            </a:r>
            <a:r>
              <a:rPr lang="en-US" dirty="0" err="1" smtClean="0"/>
              <a:t>Hypovolemic</a:t>
            </a:r>
            <a:r>
              <a:rPr lang="en-US" dirty="0" smtClean="0"/>
              <a:t> Shock</a:t>
            </a:r>
          </a:p>
          <a:p>
            <a:r>
              <a:rPr lang="en-US" dirty="0" smtClean="0"/>
              <a:t>Describe how to recognize &amp; treat Distributive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Hypotensive</a:t>
            </a:r>
            <a:r>
              <a:rPr lang="en-US" dirty="0" smtClean="0"/>
              <a:t>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the body can no longer maintain SBP and perfusion</a:t>
            </a:r>
          </a:p>
          <a:p>
            <a:r>
              <a:rPr lang="en-US" dirty="0" smtClean="0"/>
              <a:t>Cliff Bar Question: name the SBP cutoffs for hypotension in a neonate, infant, child, and adolescent (adult).</a:t>
            </a:r>
          </a:p>
          <a:p>
            <a:r>
              <a:rPr lang="en-US" dirty="0" smtClean="0"/>
              <a:t>SBP Hypotension criteria:</a:t>
            </a:r>
          </a:p>
          <a:p>
            <a:pPr lvl="1"/>
            <a:r>
              <a:rPr lang="en-US" dirty="0" smtClean="0"/>
              <a:t>Neonate (0-1mo): &lt; 60</a:t>
            </a:r>
          </a:p>
          <a:p>
            <a:pPr lvl="1"/>
            <a:r>
              <a:rPr lang="en-US" dirty="0" smtClean="0"/>
              <a:t>Infant (1mo-1yr): &lt; 70 </a:t>
            </a:r>
          </a:p>
          <a:p>
            <a:pPr lvl="1"/>
            <a:r>
              <a:rPr lang="en-US" dirty="0" smtClean="0"/>
              <a:t>Child (1yr-10yr): &lt; 70 + [</a:t>
            </a:r>
            <a:r>
              <a:rPr lang="en-US" dirty="0" err="1" smtClean="0"/>
              <a:t>Age(yrs</a:t>
            </a:r>
            <a:r>
              <a:rPr lang="en-US" dirty="0" smtClean="0"/>
              <a:t>) </a:t>
            </a:r>
            <a:r>
              <a:rPr lang="en-US" dirty="0" err="1" smtClean="0"/>
              <a:t>x</a:t>
            </a:r>
            <a:r>
              <a:rPr lang="en-US" dirty="0" smtClean="0"/>
              <a:t> 2]</a:t>
            </a:r>
          </a:p>
          <a:p>
            <a:pPr lvl="1"/>
            <a:r>
              <a:rPr lang="en-US" dirty="0" smtClean="0"/>
              <a:t>Adolescent (&gt;10yr): &lt; 90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 Signs of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Hypotension is a late finding in most types of shock and signals impending cardiac arrest</a:t>
            </a:r>
          </a:p>
          <a:p>
            <a:r>
              <a:rPr lang="en-US" dirty="0" smtClean="0"/>
              <a:t>Deterioration in level of consciousness as brain perfusion declines</a:t>
            </a:r>
          </a:p>
          <a:p>
            <a:r>
              <a:rPr lang="en-US" dirty="0" smtClean="0"/>
              <a:t>Note: this is an accelerating process—it may take hours for compensated shock to progress to </a:t>
            </a:r>
            <a:r>
              <a:rPr lang="en-US" dirty="0" err="1" smtClean="0"/>
              <a:t>hypotensive</a:t>
            </a:r>
            <a:r>
              <a:rPr lang="en-US" dirty="0" smtClean="0"/>
              <a:t> shock but only minutes for </a:t>
            </a:r>
            <a:r>
              <a:rPr lang="en-US" dirty="0" err="1" smtClean="0"/>
              <a:t>hypotensive</a:t>
            </a:r>
            <a:r>
              <a:rPr lang="en-US" dirty="0" smtClean="0"/>
              <a:t> shock to progress to cardiopulmonary failure and cardiac arrest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Key Take-Home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Due to their robust compensatory mechanisms, children may be critically ill with shock despite an adequate systolic BP and normal </a:t>
            </a:r>
            <a:r>
              <a:rPr lang="en-US" dirty="0" err="1" smtClean="0"/>
              <a:t>mentation</a:t>
            </a:r>
            <a:endParaRPr lang="en-US" dirty="0" smtClean="0"/>
          </a:p>
          <a:p>
            <a:r>
              <a:rPr lang="en-US" dirty="0" smtClean="0"/>
              <a:t>What we need to do</a:t>
            </a:r>
            <a:r>
              <a:rPr lang="en-US" dirty="0" smtClean="0"/>
              <a:t>:  </a:t>
            </a:r>
            <a:r>
              <a:rPr lang="en-US" dirty="0" smtClean="0"/>
              <a:t>recognize compensated (early) shock and appropriately and rapidly intervene before it progresses to </a:t>
            </a:r>
            <a:r>
              <a:rPr lang="en-US" dirty="0" err="1" smtClean="0"/>
              <a:t>hypotensive</a:t>
            </a:r>
            <a:r>
              <a:rPr lang="en-US" dirty="0" smtClean="0"/>
              <a:t> (late) shock to cardiopulmonary failure and cardiac arrest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shock and describe the 4 basic types of shock</a:t>
            </a:r>
          </a:p>
          <a:p>
            <a:r>
              <a:rPr lang="en-US" dirty="0" smtClean="0"/>
              <a:t>Describe compensated (early) shock</a:t>
            </a:r>
          </a:p>
          <a:p>
            <a:r>
              <a:rPr lang="en-US" dirty="0" smtClean="0"/>
              <a:t>Describe </a:t>
            </a:r>
            <a:r>
              <a:rPr lang="en-US" dirty="0" err="1" smtClean="0"/>
              <a:t>hypotensive</a:t>
            </a:r>
            <a:r>
              <a:rPr lang="en-US" dirty="0" smtClean="0"/>
              <a:t> (late) shock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Describe how to recognize &amp; treat </a:t>
            </a:r>
            <a:r>
              <a:rPr lang="en-US" dirty="0" err="1" smtClean="0">
                <a:solidFill>
                  <a:srgbClr val="800000"/>
                </a:solidFill>
              </a:rPr>
              <a:t>Hypovolemic</a:t>
            </a:r>
            <a:r>
              <a:rPr lang="en-US" dirty="0" smtClean="0">
                <a:solidFill>
                  <a:srgbClr val="800000"/>
                </a:solidFill>
              </a:rPr>
              <a:t> Shock</a:t>
            </a:r>
          </a:p>
          <a:p>
            <a:r>
              <a:rPr lang="en-US" dirty="0" smtClean="0"/>
              <a:t>Describe how to recognize &amp; treat Distributive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Hypovolemic</a:t>
            </a:r>
            <a:r>
              <a:rPr lang="en-US" dirty="0" smtClean="0"/>
              <a:t>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 common cause of shock in children</a:t>
            </a:r>
          </a:p>
          <a:p>
            <a:r>
              <a:rPr lang="en-US" dirty="0" smtClean="0"/>
              <a:t>Two Forms: </a:t>
            </a:r>
            <a:r>
              <a:rPr lang="en-US" dirty="0" err="1" smtClean="0"/>
              <a:t>Nonhemorrhagic</a:t>
            </a:r>
            <a:r>
              <a:rPr lang="en-US" dirty="0" smtClean="0"/>
              <a:t> &amp; Hemorrhagic</a:t>
            </a:r>
          </a:p>
          <a:p>
            <a:r>
              <a:rPr lang="en-US" dirty="0" smtClean="0"/>
              <a:t>Dec. preload leads to reduced SV and </a:t>
            </a:r>
            <a:r>
              <a:rPr lang="en-US" dirty="0" err="1" smtClean="0"/>
              <a:t>dec</a:t>
            </a:r>
            <a:r>
              <a:rPr lang="en-US" dirty="0" smtClean="0"/>
              <a:t>. CO</a:t>
            </a:r>
          </a:p>
          <a:p>
            <a:r>
              <a:rPr lang="en-US" dirty="0" smtClean="0"/>
              <a:t>Intravascular volume loss can be from:</a:t>
            </a:r>
          </a:p>
          <a:p>
            <a:pPr lvl="1"/>
            <a:r>
              <a:rPr lang="en-US" dirty="0" smtClean="0"/>
              <a:t>Diarrhea and/or Vomiting</a:t>
            </a:r>
          </a:p>
          <a:p>
            <a:pPr lvl="1"/>
            <a:r>
              <a:rPr lang="en-US" dirty="0" smtClean="0"/>
              <a:t>Hemorrhage (internal and external)</a:t>
            </a:r>
          </a:p>
          <a:p>
            <a:pPr lvl="1"/>
            <a:r>
              <a:rPr lang="en-US" dirty="0" smtClean="0"/>
              <a:t>Inadequate fluid intake</a:t>
            </a:r>
          </a:p>
          <a:p>
            <a:pPr lvl="1"/>
            <a:r>
              <a:rPr lang="en-US" dirty="0" smtClean="0"/>
              <a:t>Osmotic </a:t>
            </a:r>
            <a:r>
              <a:rPr lang="en-US" dirty="0" err="1" smtClean="0"/>
              <a:t>diuresis</a:t>
            </a:r>
            <a:r>
              <a:rPr lang="en-US" dirty="0" smtClean="0"/>
              <a:t> (i.e. DKA)</a:t>
            </a:r>
          </a:p>
          <a:p>
            <a:pPr lvl="1"/>
            <a:r>
              <a:rPr lang="en-US" dirty="0" smtClean="0"/>
              <a:t>Third-space losses (fluid leak into tissues)</a:t>
            </a:r>
          </a:p>
          <a:p>
            <a:pPr lvl="1"/>
            <a:r>
              <a:rPr lang="en-US" dirty="0" smtClean="0"/>
              <a:t>Large burns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</a:t>
            </a:r>
            <a:r>
              <a:rPr lang="en-US" dirty="0" smtClean="0"/>
              <a:t>ecognize </a:t>
            </a:r>
            <a:r>
              <a:rPr lang="en-US" dirty="0" err="1" smtClean="0"/>
              <a:t>Hypovolemic</a:t>
            </a:r>
            <a:r>
              <a:rPr lang="en-US" dirty="0" smtClean="0"/>
              <a:t>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History of volume loss with…</a:t>
            </a:r>
          </a:p>
          <a:p>
            <a:r>
              <a:rPr lang="en-US" dirty="0" smtClean="0"/>
              <a:t>Increasing </a:t>
            </a:r>
            <a:r>
              <a:rPr lang="en-US" dirty="0" smtClean="0"/>
              <a:t>tachycardia</a:t>
            </a:r>
          </a:p>
          <a:p>
            <a:r>
              <a:rPr lang="en-US" dirty="0" smtClean="0"/>
              <a:t>Diminishing or absent peripheral pulses</a:t>
            </a:r>
          </a:p>
          <a:p>
            <a:r>
              <a:rPr lang="en-US" dirty="0" smtClean="0"/>
              <a:t>Weakening central pulses</a:t>
            </a:r>
          </a:p>
          <a:p>
            <a:r>
              <a:rPr lang="en-US" dirty="0" smtClean="0"/>
              <a:t>Narrowing pulse pressure</a:t>
            </a:r>
          </a:p>
          <a:p>
            <a:r>
              <a:rPr lang="en-US" dirty="0" smtClean="0"/>
              <a:t>Colder extremities with prolonged cap. refill</a:t>
            </a:r>
          </a:p>
          <a:p>
            <a:r>
              <a:rPr lang="en-US" dirty="0" smtClean="0"/>
              <a:t>Decreasing level of consciousness</a:t>
            </a:r>
          </a:p>
          <a:p>
            <a:r>
              <a:rPr lang="en-US" dirty="0" smtClean="0"/>
              <a:t>Hypotension</a:t>
            </a:r>
          </a:p>
          <a:p>
            <a:r>
              <a:rPr lang="en-US" dirty="0" smtClean="0"/>
              <a:t>Note: this may require a calm yet authoritative redeployment of resources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Treatment of </a:t>
            </a:r>
            <a:r>
              <a:rPr lang="en-US" dirty="0" err="1" smtClean="0"/>
              <a:t>Hypovolemic</a:t>
            </a:r>
            <a:r>
              <a:rPr lang="en-US" dirty="0" smtClean="0"/>
              <a:t>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Oxygen, Pulse </a:t>
            </a:r>
            <a:r>
              <a:rPr lang="en-US" dirty="0" err="1" smtClean="0"/>
              <a:t>oximetry</a:t>
            </a:r>
            <a:r>
              <a:rPr lang="en-US" dirty="0" smtClean="0"/>
              <a:t>, ECG monitor, IV/IO access, BLS as indicated, POC glucose</a:t>
            </a:r>
          </a:p>
          <a:p>
            <a:r>
              <a:rPr lang="en-US" dirty="0" smtClean="0"/>
              <a:t>NS 20cc/kg bolus over 5-10min, repeat </a:t>
            </a:r>
            <a:r>
              <a:rPr lang="en-US" dirty="0" err="1" smtClean="0"/>
              <a:t>prn</a:t>
            </a:r>
            <a:endParaRPr lang="en-US" dirty="0" smtClean="0"/>
          </a:p>
          <a:p>
            <a:r>
              <a:rPr lang="en-US" dirty="0" smtClean="0"/>
              <a:t>Pitfall: delaying or slow administration of IVF</a:t>
            </a:r>
            <a:endParaRPr lang="en-US" dirty="0" smtClean="0"/>
          </a:p>
          <a:p>
            <a:r>
              <a:rPr lang="en-US" dirty="0" smtClean="0"/>
              <a:t>Pitfall: if </a:t>
            </a:r>
            <a:r>
              <a:rPr lang="en-US" dirty="0" smtClean="0"/>
              <a:t>compensated shock is due to DKA, give NS 20cc/kg over one </a:t>
            </a:r>
            <a:r>
              <a:rPr lang="en-US" dirty="0" smtClean="0"/>
              <a:t>hour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Treatment of </a:t>
            </a:r>
            <a:r>
              <a:rPr lang="en-US" dirty="0" err="1" smtClean="0"/>
              <a:t>Hypovolemic</a:t>
            </a:r>
            <a:r>
              <a:rPr lang="en-US" dirty="0" smtClean="0"/>
              <a:t> Shock: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Non-hemorrhagic:</a:t>
            </a:r>
          </a:p>
          <a:p>
            <a:pPr lvl="1"/>
            <a:r>
              <a:rPr lang="en-US" dirty="0" smtClean="0"/>
              <a:t>Fluids (IVFP of 20 cc/kg NS)</a:t>
            </a:r>
          </a:p>
          <a:p>
            <a:pPr lvl="1"/>
            <a:r>
              <a:rPr lang="en-US" dirty="0" smtClean="0"/>
              <a:t>Fluids</a:t>
            </a:r>
          </a:p>
          <a:p>
            <a:pPr lvl="1"/>
            <a:r>
              <a:rPr lang="en-US" dirty="0" smtClean="0"/>
              <a:t>Fluids</a:t>
            </a:r>
          </a:p>
          <a:p>
            <a:r>
              <a:rPr lang="en-US" dirty="0" smtClean="0"/>
              <a:t>Hemorrhagic:</a:t>
            </a:r>
          </a:p>
          <a:p>
            <a:pPr lvl="1"/>
            <a:r>
              <a:rPr lang="en-US" dirty="0" smtClean="0"/>
              <a:t>Stop the Bleeding</a:t>
            </a:r>
          </a:p>
          <a:p>
            <a:pPr lvl="1"/>
            <a:r>
              <a:rPr lang="en-US" dirty="0" smtClean="0"/>
              <a:t>Fluids</a:t>
            </a:r>
          </a:p>
          <a:p>
            <a:pPr lvl="1"/>
            <a:r>
              <a:rPr lang="en-US" dirty="0" smtClean="0"/>
              <a:t>Fluids</a:t>
            </a:r>
          </a:p>
          <a:p>
            <a:pPr lvl="1"/>
            <a:r>
              <a:rPr lang="en-US" dirty="0" smtClean="0"/>
              <a:t>Fluids</a:t>
            </a:r>
          </a:p>
          <a:p>
            <a:pPr lvl="1"/>
            <a:r>
              <a:rPr lang="en-US" dirty="0" smtClean="0"/>
              <a:t>Blood (10 cc/kg </a:t>
            </a:r>
            <a:r>
              <a:rPr lang="en-US" dirty="0" err="1" smtClean="0"/>
              <a:t>PRBC’s</a:t>
            </a:r>
            <a:r>
              <a:rPr lang="en-US" dirty="0" smtClean="0"/>
              <a:t>; repeat if needed)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PEM|CoR</a:t>
            </a:r>
            <a:r>
              <a:rPr lang="en-US" dirty="0" smtClean="0"/>
              <a:t>: 2013-2014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09-18-13: </a:t>
            </a:r>
            <a:r>
              <a:rPr lang="en-US" dirty="0" err="1" smtClean="0">
                <a:solidFill>
                  <a:srgbClr val="800000"/>
                </a:solidFill>
              </a:rPr>
              <a:t>Hypovolemic</a:t>
            </a:r>
            <a:r>
              <a:rPr lang="en-US" dirty="0" smtClean="0">
                <a:solidFill>
                  <a:srgbClr val="800000"/>
                </a:solidFill>
              </a:rPr>
              <a:t> &amp; Distributive Shock</a:t>
            </a:r>
          </a:p>
          <a:p>
            <a:r>
              <a:rPr lang="en-US" dirty="0" smtClean="0"/>
              <a:t>10-30-13: </a:t>
            </a:r>
            <a:r>
              <a:rPr lang="en-US" dirty="0" err="1" smtClean="0"/>
              <a:t>Cardiogenic</a:t>
            </a:r>
            <a:r>
              <a:rPr lang="en-US" dirty="0" smtClean="0"/>
              <a:t> &amp; Obstructive Shock</a:t>
            </a:r>
          </a:p>
          <a:p>
            <a:r>
              <a:rPr lang="en-US" dirty="0" smtClean="0"/>
              <a:t>11-13-13: Tachycardia</a:t>
            </a:r>
          </a:p>
          <a:p>
            <a:r>
              <a:rPr lang="en-US" dirty="0" smtClean="0"/>
              <a:t>01-29-14: </a:t>
            </a:r>
            <a:r>
              <a:rPr lang="en-US" dirty="0" err="1" smtClean="0"/>
              <a:t>Bradycardia</a:t>
            </a:r>
            <a:endParaRPr lang="en-US" dirty="0" smtClean="0"/>
          </a:p>
          <a:p>
            <a:r>
              <a:rPr lang="en-US" dirty="0" smtClean="0"/>
              <a:t>02-12-14: Fever Work-up</a:t>
            </a:r>
          </a:p>
          <a:p>
            <a:r>
              <a:rPr lang="en-US" dirty="0" smtClean="0"/>
              <a:t>03-19-14: Pediatric ATLS &amp; RSI Issues</a:t>
            </a:r>
          </a:p>
          <a:p>
            <a:r>
              <a:rPr lang="en-US" dirty="0" smtClean="0"/>
              <a:t>04-30-14: Cardiac Arrest</a:t>
            </a:r>
          </a:p>
          <a:p>
            <a:r>
              <a:rPr lang="en-US" dirty="0" smtClean="0"/>
              <a:t>05-07-14: Neonatal Resuscitation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shock and describe the 4 basic types of shock</a:t>
            </a:r>
          </a:p>
          <a:p>
            <a:r>
              <a:rPr lang="en-US" dirty="0" smtClean="0"/>
              <a:t>Describe compensated (early) shock</a:t>
            </a:r>
          </a:p>
          <a:p>
            <a:r>
              <a:rPr lang="en-US" dirty="0" smtClean="0"/>
              <a:t>Describe </a:t>
            </a:r>
            <a:r>
              <a:rPr lang="en-US" dirty="0" err="1" smtClean="0"/>
              <a:t>hypotensive</a:t>
            </a:r>
            <a:r>
              <a:rPr lang="en-US" dirty="0" smtClean="0"/>
              <a:t> (late) shock</a:t>
            </a:r>
          </a:p>
          <a:p>
            <a:r>
              <a:rPr lang="en-US" dirty="0" smtClean="0"/>
              <a:t>Describe how to recognize &amp; treat </a:t>
            </a:r>
            <a:r>
              <a:rPr lang="en-US" dirty="0" err="1" smtClean="0"/>
              <a:t>Hypovolemic</a:t>
            </a:r>
            <a:r>
              <a:rPr lang="en-US" dirty="0" smtClean="0"/>
              <a:t> Shock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Describe how to recognize &amp; treat Distributive Shock</a:t>
            </a:r>
            <a:endParaRPr lang="en-US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Forms of Distributive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Cliff Bar Question:  Name the 3 forms of Distributive Shock</a:t>
            </a:r>
          </a:p>
          <a:p>
            <a:r>
              <a:rPr lang="en-US" dirty="0" smtClean="0"/>
              <a:t>Septic Shock (most common form)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Anaphylactic Shock</a:t>
            </a:r>
            <a:endParaRPr lang="en-US" dirty="0" smtClean="0"/>
          </a:p>
          <a:p>
            <a:r>
              <a:rPr lang="en-US" dirty="0" err="1" smtClean="0">
                <a:solidFill>
                  <a:srgbClr val="FFFFFF"/>
                </a:solidFill>
              </a:rPr>
              <a:t>Neurogenic</a:t>
            </a:r>
            <a:r>
              <a:rPr lang="en-US" dirty="0" smtClean="0">
                <a:solidFill>
                  <a:srgbClr val="FFFFFF"/>
                </a:solidFill>
              </a:rPr>
              <a:t>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Septic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r>
              <a:rPr lang="en-US" dirty="0" smtClean="0"/>
              <a:t>: Toxins  1) reduce SVR resulting in </a:t>
            </a:r>
            <a:r>
              <a:rPr lang="en-US" dirty="0" err="1" smtClean="0"/>
              <a:t>maldistribution</a:t>
            </a:r>
            <a:r>
              <a:rPr lang="en-US" dirty="0" smtClean="0"/>
              <a:t> of blood flow (warm shock) and a relative </a:t>
            </a:r>
            <a:r>
              <a:rPr lang="en-US" dirty="0" err="1" smtClean="0"/>
              <a:t>hypovolemia</a:t>
            </a:r>
            <a:r>
              <a:rPr lang="en-US" dirty="0" smtClean="0"/>
              <a:t>; 2) inc. capillary permeability causing loss of plasma from vascular space; 3) </a:t>
            </a:r>
            <a:r>
              <a:rPr lang="en-US" dirty="0" err="1" smtClean="0"/>
              <a:t>dec</a:t>
            </a:r>
            <a:r>
              <a:rPr lang="en-US" dirty="0" smtClean="0"/>
              <a:t>. myocardial contractility; then SVR increases from normal compensatory mechanisms (cold shock)</a:t>
            </a:r>
          </a:p>
          <a:p>
            <a:r>
              <a:rPr lang="en-US" dirty="0" smtClean="0"/>
              <a:t>May have history of infection, WBC high or low, temperature high or low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Findings Consistent with Septic Shock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191760"/>
        </p:xfrm>
        <a:graphic>
          <a:graphicData uri="http://schemas.openxmlformats.org/drawingml/2006/table">
            <a:tbl>
              <a:tblPr firstRow="1" firstCol="1" bandRow="1">
                <a:tableStyleId>{E929F9F4-4A8F-4326-A1B4-22849713DDAB}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Primary Assessment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Finding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Typically</a:t>
                      </a:r>
                      <a:r>
                        <a:rPr lang="en-US" baseline="0" dirty="0" smtClean="0"/>
                        <a:t> patent unless LOC impaired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B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Tachypnea</a:t>
                      </a:r>
                      <a:r>
                        <a:rPr lang="en-US" baseline="0" dirty="0" smtClean="0"/>
                        <a:t> without increased effort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Tachycardia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Nml</a:t>
                      </a:r>
                      <a:r>
                        <a:rPr lang="en-US" baseline="0" dirty="0" smtClean="0"/>
                        <a:t> BP or </a:t>
                      </a:r>
                      <a:r>
                        <a:rPr lang="en-US" baseline="0" dirty="0" err="1" smtClean="0"/>
                        <a:t>hypotensive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Oliguria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Changes</a:t>
                      </a:r>
                      <a:r>
                        <a:rPr lang="en-US" baseline="0" dirty="0" smtClean="0"/>
                        <a:t> in LOC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                 cold shock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Delayed capillary refill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Cool, pale, mottled, diaphoretic skin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Narrowed</a:t>
                      </a:r>
                      <a:r>
                        <a:rPr lang="en-US" baseline="0" dirty="0" smtClean="0"/>
                        <a:t> PP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                                              </a:t>
                      </a:r>
                      <a:r>
                        <a:rPr lang="en-US" b="0" dirty="0" smtClean="0">
                          <a:solidFill>
                            <a:srgbClr val="800000"/>
                          </a:solidFill>
                        </a:rPr>
                        <a:t>warm shock</a:t>
                      </a:r>
                      <a:endParaRPr lang="en-US" b="0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Bounding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pulses, brisk cap refill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Widened</a:t>
                      </a:r>
                      <a:r>
                        <a:rPr lang="en-US" baseline="0" dirty="0" smtClean="0">
                          <a:solidFill>
                            <a:srgbClr val="800000"/>
                          </a:solidFill>
                        </a:rPr>
                        <a:t> PP, warm flushed skin</a:t>
                      </a:r>
                      <a:endParaRPr lang="en-US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Changes in LOC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             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Cool/</a:t>
                      </a:r>
                      <a:r>
                        <a:rPr lang="en-US" dirty="0" smtClean="0">
                          <a:solidFill>
                            <a:srgbClr val="800000"/>
                          </a:solidFill>
                        </a:rPr>
                        <a:t>warm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extrem</a:t>
                      </a:r>
                      <a:r>
                        <a:rPr lang="en-US" dirty="0" smtClean="0"/>
                        <a:t>.; </a:t>
                      </a:r>
                      <a:r>
                        <a:rPr lang="en-US" dirty="0" err="1" smtClean="0"/>
                        <a:t>petech</a:t>
                      </a:r>
                      <a:r>
                        <a:rPr lang="en-US" dirty="0" smtClean="0"/>
                        <a:t>. </a:t>
                      </a:r>
                      <a:r>
                        <a:rPr lang="en-US" dirty="0" err="1" smtClean="0"/>
                        <a:t>purpura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riage &amp; Protocol.pdf"/>
          <p:cNvPicPr>
            <a:picLocks noGrp="1" noChangeAspect="1"/>
          </p:cNvPicPr>
          <p:nvPr>
            <p:ph idx="4294967295"/>
          </p:nvPr>
        </p:nvPicPr>
        <mc:AlternateContent>
          <mc:Choice xmlns:ma="http://schemas.microsoft.com/office/mac/drawingml/2008/main" Requires="ma">
            <p:blipFill>
              <a:blip r:embed="rId2"/>
              <a:srcRect l="-63094" r="-63094"/>
              <a:stretch>
                <a:fillRect/>
              </a:stretch>
            </p:blipFill>
          </mc:Choice>
          <mc:Fallback>
            <p:blipFill>
              <a:blip r:embed="rId3"/>
              <a:srcRect l="-63094" r="-63094"/>
              <a:stretch>
                <a:fillRect/>
              </a:stretch>
            </p:blipFill>
          </mc:Fallback>
        </mc:AlternateContent>
        <p:spPr>
          <a:xfrm>
            <a:off x="-4607548" y="-447040"/>
            <a:ext cx="18147018" cy="108353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iage &amp; Protocol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25061" y="-615373"/>
            <a:ext cx="7103870" cy="7599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iage &amp; Protocol Stage I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93200" y="0"/>
            <a:ext cx="9237200" cy="13405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iage &amp; Protocol Stage 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5098" y="-4603417"/>
            <a:ext cx="9137347" cy="14534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iage &amp; Protocol Stage 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35799" y="-6705299"/>
            <a:ext cx="9278802" cy="12008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264" y="1178695"/>
            <a:ext cx="4251380" cy="4542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PEM|COR: </a:t>
            </a:r>
            <a:r>
              <a:rPr lang="en-US" dirty="0" err="1" smtClean="0"/>
              <a:t>Hypovolemic</a:t>
            </a:r>
            <a:r>
              <a:rPr lang="en-US" dirty="0" smtClean="0"/>
              <a:t> &amp; Distributive Shock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Frank P. Carnevale, M.D.</a:t>
            </a:r>
          </a:p>
          <a:p>
            <a:r>
              <a:rPr lang="en-US" dirty="0" smtClean="0"/>
              <a:t>Department of Pediatrics</a:t>
            </a:r>
          </a:p>
          <a:p>
            <a:r>
              <a:rPr lang="en-US" dirty="0" smtClean="0"/>
              <a:t>Division of Pediatric Emergency Medicine</a:t>
            </a:r>
          </a:p>
          <a:p>
            <a:r>
              <a:rPr lang="en-US" dirty="0" smtClean="0"/>
              <a:t>State University of New York at Buffalo</a:t>
            </a:r>
          </a:p>
          <a:p>
            <a:r>
              <a:rPr lang="en-US" dirty="0" smtClean="0"/>
              <a:t>September 18, 2013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1212-1641773-221321-1509887t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825" y="1762055"/>
            <a:ext cx="5062182" cy="33410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Anaphylactic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Acute multisystem allergic response caused by a severe reaction to an antigen</a:t>
            </a:r>
          </a:p>
          <a:p>
            <a:r>
              <a:rPr lang="en-US" dirty="0" smtClean="0"/>
              <a:t>Characterized by anxiety/agitation, </a:t>
            </a:r>
            <a:r>
              <a:rPr lang="en-US" dirty="0" err="1" smtClean="0"/>
              <a:t>vasodilation</a:t>
            </a:r>
            <a:r>
              <a:rPr lang="en-US" dirty="0" smtClean="0"/>
              <a:t>, increased capillary permeability, </a:t>
            </a:r>
            <a:r>
              <a:rPr lang="en-US" dirty="0" err="1" smtClean="0"/>
              <a:t>angioedema</a:t>
            </a:r>
            <a:r>
              <a:rPr lang="en-US" dirty="0" smtClean="0"/>
              <a:t>, pulmonary constriction, wheezing/</a:t>
            </a:r>
            <a:r>
              <a:rPr lang="en-US" dirty="0" err="1" smtClean="0"/>
              <a:t>stridor</a:t>
            </a:r>
            <a:r>
              <a:rPr lang="en-US" dirty="0" smtClean="0"/>
              <a:t>, </a:t>
            </a:r>
            <a:r>
              <a:rPr lang="en-US" dirty="0" err="1" smtClean="0"/>
              <a:t>urticaria</a:t>
            </a:r>
            <a:r>
              <a:rPr lang="en-US" dirty="0" smtClean="0"/>
              <a:t>, nausea/vomiting, and circulatory collapse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m_collage_of_anaphylaxis_symptom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Initial Management of Anaphylactic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A,B,C’s</a:t>
            </a:r>
            <a:endParaRPr lang="en-US" dirty="0" smtClean="0"/>
          </a:p>
          <a:p>
            <a:r>
              <a:rPr lang="en-US" dirty="0" smtClean="0"/>
              <a:t>Note: </a:t>
            </a:r>
            <a:r>
              <a:rPr lang="en-US" dirty="0" err="1" smtClean="0"/>
              <a:t>angioedema</a:t>
            </a:r>
            <a:r>
              <a:rPr lang="en-US" dirty="0" smtClean="0"/>
              <a:t> may quickly result in complete upper airway obstruction, so anticipate the need for early advanced airway</a:t>
            </a:r>
          </a:p>
          <a:p>
            <a:r>
              <a:rPr lang="en-US" dirty="0" smtClean="0"/>
              <a:t>Most important drug: </a:t>
            </a:r>
            <a:r>
              <a:rPr lang="en-US" dirty="0" err="1" smtClean="0"/>
              <a:t>Epi</a:t>
            </a:r>
            <a:r>
              <a:rPr lang="en-US" dirty="0" smtClean="0"/>
              <a:t> (1:1000) 0.01mg/kg IM to maximum dose of 0.5mg/dose</a:t>
            </a:r>
          </a:p>
          <a:p>
            <a:r>
              <a:rPr lang="en-US" dirty="0" smtClean="0"/>
              <a:t>That is the life-saving drug—don’t delay!</a:t>
            </a:r>
          </a:p>
          <a:p>
            <a:r>
              <a:rPr lang="en-US" dirty="0" smtClean="0"/>
              <a:t>A 2nd dose or an </a:t>
            </a:r>
            <a:r>
              <a:rPr lang="en-US" dirty="0" err="1" smtClean="0"/>
              <a:t>epi</a:t>
            </a:r>
            <a:r>
              <a:rPr lang="en-US" dirty="0" smtClean="0"/>
              <a:t> drip may be needed after 10 minutes if </a:t>
            </a:r>
            <a:r>
              <a:rPr lang="en-US" dirty="0" err="1" smtClean="0"/>
              <a:t>hypotensive</a:t>
            </a:r>
            <a:r>
              <a:rPr lang="en-US" dirty="0" smtClean="0"/>
              <a:t> or severe symptoms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After your ABC’s and </a:t>
            </a:r>
            <a:r>
              <a:rPr lang="en-US" dirty="0" err="1" smtClean="0"/>
              <a:t>Epi</a:t>
            </a:r>
            <a:r>
              <a:rPr lang="en-US" dirty="0" smtClean="0"/>
              <a:t>, what do you think about next?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the rest is gravy…</a:t>
            </a:r>
          </a:p>
          <a:p>
            <a:r>
              <a:rPr lang="en-US" dirty="0" err="1" smtClean="0"/>
              <a:t>Albuterol</a:t>
            </a:r>
            <a:r>
              <a:rPr lang="en-US" dirty="0" smtClean="0"/>
              <a:t>, </a:t>
            </a:r>
            <a:r>
              <a:rPr lang="en-US" dirty="0" err="1" smtClean="0"/>
              <a:t>racemic</a:t>
            </a:r>
            <a:r>
              <a:rPr lang="en-US" dirty="0" smtClean="0"/>
              <a:t> </a:t>
            </a:r>
            <a:r>
              <a:rPr lang="en-US" dirty="0" err="1" smtClean="0"/>
              <a:t>epi</a:t>
            </a:r>
            <a:r>
              <a:rPr lang="en-US" dirty="0" smtClean="0"/>
              <a:t> neb</a:t>
            </a:r>
          </a:p>
          <a:p>
            <a:r>
              <a:rPr lang="en-US" dirty="0" smtClean="0"/>
              <a:t>Antihistamines</a:t>
            </a:r>
          </a:p>
          <a:p>
            <a:pPr lvl="1"/>
            <a:r>
              <a:rPr lang="en-US" dirty="0" smtClean="0"/>
              <a:t>H1 blocker (</a:t>
            </a:r>
            <a:r>
              <a:rPr lang="en-US" dirty="0" err="1" smtClean="0"/>
              <a:t>diphenhydramine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H2 blocker (ranitidine or </a:t>
            </a:r>
            <a:r>
              <a:rPr lang="en-US" dirty="0" err="1" smtClean="0"/>
              <a:t>famotidine</a:t>
            </a:r>
            <a:r>
              <a:rPr lang="en-US" dirty="0" smtClean="0"/>
              <a:t>)</a:t>
            </a:r>
          </a:p>
          <a:p>
            <a:r>
              <a:rPr lang="en-US" dirty="0" smtClean="0"/>
              <a:t>Steroids—IV </a:t>
            </a:r>
            <a:r>
              <a:rPr lang="en-US" dirty="0" err="1" smtClean="0"/>
              <a:t>Solumedrol</a:t>
            </a:r>
            <a:endParaRPr lang="en-US" dirty="0" smtClean="0"/>
          </a:p>
          <a:p>
            <a:r>
              <a:rPr lang="en-US" dirty="0" smtClean="0"/>
              <a:t>If you only needed one </a:t>
            </a:r>
            <a:r>
              <a:rPr lang="en-US" dirty="0" err="1" smtClean="0"/>
              <a:t>epi</a:t>
            </a:r>
            <a:r>
              <a:rPr lang="en-US" dirty="0" smtClean="0"/>
              <a:t> IM dose, observe for 2 hours, and if asymptomatic, may discharge patient—admit everyone else.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Neurogenic</a:t>
            </a:r>
            <a:r>
              <a:rPr lang="en-US" dirty="0" smtClean="0"/>
              <a:t>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Results from a cervical or upper thoracic (above T6) injury that disrupts the sympathetic nervous system </a:t>
            </a:r>
            <a:r>
              <a:rPr lang="en-US" dirty="0" err="1" smtClean="0"/>
              <a:t>innervation</a:t>
            </a:r>
            <a:r>
              <a:rPr lang="en-US" dirty="0" smtClean="0"/>
              <a:t> of blood vessels and the heart</a:t>
            </a:r>
          </a:p>
          <a:p>
            <a:r>
              <a:rPr lang="en-US" dirty="0" smtClean="0"/>
              <a:t>Causes uncontrolled </a:t>
            </a:r>
            <a:r>
              <a:rPr lang="en-US" dirty="0" err="1" smtClean="0"/>
              <a:t>vasodilation</a:t>
            </a:r>
            <a:r>
              <a:rPr lang="en-US" dirty="0" smtClean="0"/>
              <a:t> and prevents the development of tachycardia as a compensatory mechanism</a:t>
            </a:r>
          </a:p>
          <a:p>
            <a:r>
              <a:rPr lang="en-US" dirty="0" smtClean="0"/>
              <a:t>Primary Signs: hypotension with a wide PP along with a normal HR or </a:t>
            </a:r>
            <a:r>
              <a:rPr lang="en-US" dirty="0" err="1" smtClean="0"/>
              <a:t>bradycardia</a:t>
            </a:r>
            <a:endParaRPr lang="en-US" dirty="0" smtClean="0"/>
          </a:p>
          <a:p>
            <a:r>
              <a:rPr lang="en-US" dirty="0" smtClean="0"/>
              <a:t>Other signs: increased RR with diaphragmatic breathing and motor/sensory deficits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Management of </a:t>
            </a:r>
            <a:r>
              <a:rPr lang="en-US" dirty="0" err="1" smtClean="0"/>
              <a:t>Neurogenic</a:t>
            </a:r>
            <a:r>
              <a:rPr lang="en-US" dirty="0" smtClean="0"/>
              <a:t>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ABC’s with attention to C-Spine precautions</a:t>
            </a:r>
          </a:p>
          <a:p>
            <a:r>
              <a:rPr lang="en-US" dirty="0" smtClean="0"/>
              <a:t>Position the child flat or head-down to improve venous return</a:t>
            </a:r>
          </a:p>
          <a:p>
            <a:r>
              <a:rPr lang="en-US" dirty="0" smtClean="0"/>
              <a:t>Administer a trial of IV NS and assess response</a:t>
            </a:r>
          </a:p>
          <a:p>
            <a:r>
              <a:rPr lang="en-US" dirty="0" smtClean="0"/>
              <a:t>For fluid-refractory hypotension, use </a:t>
            </a:r>
            <a:r>
              <a:rPr lang="en-US" dirty="0" err="1" smtClean="0"/>
              <a:t>vasopressors</a:t>
            </a:r>
            <a:r>
              <a:rPr lang="en-US" dirty="0" smtClean="0"/>
              <a:t> (</a:t>
            </a:r>
            <a:r>
              <a:rPr lang="en-US" dirty="0" err="1" smtClean="0"/>
              <a:t>phenylephrine</a:t>
            </a:r>
            <a:r>
              <a:rPr lang="en-US" dirty="0" smtClean="0"/>
              <a:t> or NE)</a:t>
            </a:r>
          </a:p>
          <a:p>
            <a:r>
              <a:rPr lang="en-US" dirty="0" smtClean="0"/>
              <a:t>Provide supplementary warming or cooling as needed as these patients are more sensitive to temperature variations.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gmt of Shock Flowchar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251464" y="0"/>
            <a:ext cx="9395464" cy="14508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Let’s practice some scenarios with the PEM Fellows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Station #1:</a:t>
            </a:r>
            <a:r>
              <a:rPr lang="en-US" dirty="0" smtClean="0"/>
              <a:t> </a:t>
            </a:r>
            <a:r>
              <a:rPr lang="en-US" dirty="0" smtClean="0"/>
              <a:t>Danielle</a:t>
            </a:r>
            <a:endParaRPr lang="en-US" dirty="0" smtClean="0"/>
          </a:p>
          <a:p>
            <a:r>
              <a:rPr lang="en-US" dirty="0" smtClean="0"/>
              <a:t>Station #2:</a:t>
            </a:r>
            <a:r>
              <a:rPr lang="en-US" dirty="0" smtClean="0"/>
              <a:t> </a:t>
            </a:r>
            <a:r>
              <a:rPr lang="en-US" dirty="0" smtClean="0"/>
              <a:t>Meghan</a:t>
            </a:r>
            <a:endParaRPr lang="en-US" dirty="0" smtClean="0"/>
          </a:p>
          <a:p>
            <a:r>
              <a:rPr lang="en-US" dirty="0" smtClean="0"/>
              <a:t>Station #3:</a:t>
            </a:r>
            <a:r>
              <a:rPr lang="en-US" dirty="0" smtClean="0"/>
              <a:t> Jeremy</a:t>
            </a:r>
          </a:p>
          <a:p>
            <a:r>
              <a:rPr lang="en-US" dirty="0" smtClean="0"/>
              <a:t>Station #4:</a:t>
            </a:r>
            <a:r>
              <a:rPr lang="en-US" dirty="0" smtClean="0"/>
              <a:t> </a:t>
            </a:r>
            <a:r>
              <a:rPr lang="en-US" dirty="0" err="1" smtClean="0"/>
              <a:t>Huma</a:t>
            </a:r>
            <a:endParaRPr lang="en-US" dirty="0" smtClean="0"/>
          </a:p>
          <a:p>
            <a:r>
              <a:rPr lang="en-US" dirty="0" smtClean="0"/>
              <a:t>Station #</a:t>
            </a:r>
            <a:r>
              <a:rPr lang="en-US" dirty="0" smtClean="0"/>
              <a:t>5: </a:t>
            </a:r>
            <a:r>
              <a:rPr lang="en-US" dirty="0" smtClean="0"/>
              <a:t>Jen</a:t>
            </a:r>
          </a:p>
          <a:p>
            <a:r>
              <a:rPr lang="en-US" dirty="0" smtClean="0"/>
              <a:t>Station #6</a:t>
            </a:r>
            <a:r>
              <a:rPr lang="en-US" smtClean="0"/>
              <a:t>: Tara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shock and describe the 4 basic types of shock</a:t>
            </a:r>
          </a:p>
          <a:p>
            <a:r>
              <a:rPr lang="en-US" dirty="0" smtClean="0"/>
              <a:t>Describe compensated (early) shock</a:t>
            </a:r>
          </a:p>
          <a:p>
            <a:r>
              <a:rPr lang="en-US" dirty="0" smtClean="0"/>
              <a:t>Describe </a:t>
            </a:r>
            <a:r>
              <a:rPr lang="en-US" dirty="0" err="1" smtClean="0"/>
              <a:t>hypotensive</a:t>
            </a:r>
            <a:r>
              <a:rPr lang="en-US" dirty="0" smtClean="0"/>
              <a:t> (late) shock</a:t>
            </a:r>
          </a:p>
          <a:p>
            <a:r>
              <a:rPr lang="en-US" dirty="0" smtClean="0"/>
              <a:t>Describe how to recognize &amp; treat </a:t>
            </a:r>
            <a:r>
              <a:rPr lang="en-US" dirty="0" err="1" smtClean="0"/>
              <a:t>Hypovolemic</a:t>
            </a:r>
            <a:r>
              <a:rPr lang="en-US" dirty="0" smtClean="0"/>
              <a:t> Shock</a:t>
            </a:r>
          </a:p>
          <a:p>
            <a:r>
              <a:rPr lang="en-US" dirty="0" smtClean="0"/>
              <a:t>Describe how to recognize &amp; treat Distributive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First, it’s all about priorities…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http://youtu.be/</a:t>
            </a:r>
            <a:r>
              <a:rPr lang="en-US" dirty="0" smtClean="0">
                <a:hlinkClick r:id="rId2"/>
              </a:rPr>
              <a:t>YHYn0u_H0BM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800000"/>
                </a:solidFill>
              </a:rPr>
              <a:t>Define shock and describe the 4 basic types of shock</a:t>
            </a:r>
          </a:p>
          <a:p>
            <a:r>
              <a:rPr lang="en-US" dirty="0" smtClean="0"/>
              <a:t>Describe compensated (early) shock</a:t>
            </a:r>
          </a:p>
          <a:p>
            <a:r>
              <a:rPr lang="en-US" dirty="0" smtClean="0"/>
              <a:t>Describe </a:t>
            </a:r>
            <a:r>
              <a:rPr lang="en-US" dirty="0" err="1" smtClean="0"/>
              <a:t>hypotensive</a:t>
            </a:r>
            <a:r>
              <a:rPr lang="en-US" dirty="0" smtClean="0"/>
              <a:t> (late) shock</a:t>
            </a:r>
          </a:p>
          <a:p>
            <a:r>
              <a:rPr lang="en-US" dirty="0" smtClean="0"/>
              <a:t>Describe how to recognize &amp; treat </a:t>
            </a:r>
            <a:r>
              <a:rPr lang="en-US" dirty="0" err="1" smtClean="0"/>
              <a:t>Hypovolemic</a:t>
            </a:r>
            <a:r>
              <a:rPr lang="en-US" dirty="0" smtClean="0"/>
              <a:t> Shock</a:t>
            </a:r>
          </a:p>
          <a:p>
            <a:r>
              <a:rPr lang="en-US" dirty="0" smtClean="0"/>
              <a:t>Describe how to recognize &amp; treat Distributive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Inadequate tissue delivery of oxygen and nutrients to meet tissue metabolic demands</a:t>
            </a:r>
          </a:p>
          <a:p>
            <a:r>
              <a:rPr lang="en-US" dirty="0" smtClean="0"/>
              <a:t>Often (but not always) characterized by inadequate peripheral perfusion</a:t>
            </a:r>
          </a:p>
          <a:p>
            <a:r>
              <a:rPr lang="en-US" dirty="0" smtClean="0"/>
              <a:t>The definition does NOT depend on BP</a:t>
            </a:r>
          </a:p>
          <a:p>
            <a:r>
              <a:rPr lang="en-US" dirty="0" smtClean="0"/>
              <a:t>Cliff Bar Question: name the 4 main types of shock</a:t>
            </a:r>
          </a:p>
          <a:p>
            <a:r>
              <a:rPr lang="en-US" dirty="0" smtClean="0"/>
              <a:t>Shock can result from 1 or more of the below:</a:t>
            </a:r>
          </a:p>
          <a:p>
            <a:pPr lvl="1"/>
            <a:r>
              <a:rPr lang="en-US" dirty="0" smtClean="0"/>
              <a:t>Inadequate blood volume (</a:t>
            </a:r>
            <a:r>
              <a:rPr lang="en-US" dirty="0" err="1" smtClean="0"/>
              <a:t>Hypovolemic</a:t>
            </a:r>
            <a:r>
              <a:rPr lang="en-US" dirty="0" smtClean="0"/>
              <a:t> Shock)</a:t>
            </a:r>
          </a:p>
          <a:p>
            <a:pPr lvl="1"/>
            <a:r>
              <a:rPr lang="en-US" dirty="0" smtClean="0"/>
              <a:t>Inappropriate distribution of blood volume &amp; flow (Distributive Shock)</a:t>
            </a:r>
          </a:p>
          <a:p>
            <a:pPr lvl="1"/>
            <a:r>
              <a:rPr lang="en-US" dirty="0" smtClean="0"/>
              <a:t>Impaired cardiac contractility (</a:t>
            </a:r>
            <a:r>
              <a:rPr lang="en-US" dirty="0" err="1" smtClean="0"/>
              <a:t>Cardiogenic</a:t>
            </a:r>
            <a:r>
              <a:rPr lang="en-US" dirty="0" smtClean="0"/>
              <a:t> Shock)</a:t>
            </a:r>
          </a:p>
          <a:p>
            <a:pPr lvl="1"/>
            <a:r>
              <a:rPr lang="en-US" dirty="0" smtClean="0"/>
              <a:t>Obstructed blood flow (Obstructive Shock)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earlier you correctly recognize shock, determine the type, and start appropriate therapy, the better the child’s chance for a good outcome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Define shock and describe the 4 basic types of </a:t>
            </a:r>
            <a:r>
              <a:rPr lang="en-US" smtClean="0"/>
              <a:t>shock</a:t>
            </a:r>
          </a:p>
          <a:p>
            <a:r>
              <a:rPr lang="en-US" smtClean="0">
                <a:solidFill>
                  <a:srgbClr val="800000"/>
                </a:solidFill>
              </a:rPr>
              <a:t>Describe </a:t>
            </a:r>
            <a:r>
              <a:rPr lang="en-US" dirty="0" smtClean="0">
                <a:solidFill>
                  <a:srgbClr val="800000"/>
                </a:solidFill>
              </a:rPr>
              <a:t>compensated (early) shock</a:t>
            </a:r>
          </a:p>
          <a:p>
            <a:r>
              <a:rPr lang="en-US" dirty="0" smtClean="0"/>
              <a:t>Describe </a:t>
            </a:r>
            <a:r>
              <a:rPr lang="en-US" dirty="0" err="1" smtClean="0"/>
              <a:t>hypotensive</a:t>
            </a:r>
            <a:r>
              <a:rPr lang="en-US" dirty="0" smtClean="0"/>
              <a:t> (late) shock</a:t>
            </a:r>
          </a:p>
          <a:p>
            <a:r>
              <a:rPr lang="en-US" dirty="0" smtClean="0"/>
              <a:t>Describe how to recognize &amp; treat </a:t>
            </a:r>
            <a:r>
              <a:rPr lang="en-US" dirty="0" err="1" smtClean="0"/>
              <a:t>Hypovolemic</a:t>
            </a:r>
            <a:r>
              <a:rPr lang="en-US" dirty="0" smtClean="0"/>
              <a:t> Shock</a:t>
            </a:r>
          </a:p>
          <a:p>
            <a:r>
              <a:rPr lang="en-US" dirty="0" smtClean="0"/>
              <a:t>Describe how to recognize &amp; treat Distributive Shock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ヒラギノ丸ゴ Pro W4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ＭＳ 明朝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Apex.thmx</Template>
  <TotalTime>963</TotalTime>
  <Words>1574</Words>
  <Application>Microsoft Macintosh PowerPoint</Application>
  <PresentationFormat>On-screen Show (4:3)</PresentationFormat>
  <Paragraphs>194</Paragraphs>
  <Slides>38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Apex</vt:lpstr>
      <vt:lpstr>PEM|CoR</vt:lpstr>
      <vt:lpstr>PEM|CoR: 2013-2014</vt:lpstr>
      <vt:lpstr>PEM|COR: Hypovolemic &amp; Distributive Shock</vt:lpstr>
      <vt:lpstr>Learning Objectives</vt:lpstr>
      <vt:lpstr>First, it’s all about priorities…</vt:lpstr>
      <vt:lpstr>Learning Objectives</vt:lpstr>
      <vt:lpstr>Definition of Shock</vt:lpstr>
      <vt:lpstr>Key Concept</vt:lpstr>
      <vt:lpstr>Learning Objectives</vt:lpstr>
      <vt:lpstr>Compensated Shock</vt:lpstr>
      <vt:lpstr>Learning Objectives</vt:lpstr>
      <vt:lpstr>Hypotensive Shock</vt:lpstr>
      <vt:lpstr>Late Signs of Shock</vt:lpstr>
      <vt:lpstr>Some Key Take-Home Points</vt:lpstr>
      <vt:lpstr>Learning Objectives</vt:lpstr>
      <vt:lpstr>Hypovolemic Shock</vt:lpstr>
      <vt:lpstr>Recognize Hypovolemic Shock</vt:lpstr>
      <vt:lpstr>Treatment of Hypovolemic Shock</vt:lpstr>
      <vt:lpstr>Treatment of Hypovolemic Shock: Summary</vt:lpstr>
      <vt:lpstr>Learning Objectives</vt:lpstr>
      <vt:lpstr>Forms of Distributive Shock</vt:lpstr>
      <vt:lpstr>Septic Shock</vt:lpstr>
      <vt:lpstr>Findings Consistent with Septic Shock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Anaphylactic Shock</vt:lpstr>
      <vt:lpstr>Slide 32</vt:lpstr>
      <vt:lpstr>Initial Management of Anaphylactic Shock</vt:lpstr>
      <vt:lpstr>After your ABC’s and Epi, what do you think about next?</vt:lpstr>
      <vt:lpstr>Neurogenic Shock</vt:lpstr>
      <vt:lpstr>Management of Neurogenic Shock</vt:lpstr>
      <vt:lpstr>Slide 37</vt:lpstr>
      <vt:lpstr>Let’s practice some scenarios with the PEM Fellows</vt:lpstr>
    </vt:vector>
  </TitlesOfParts>
  <Company>SUNY at Buffalo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PEM|CoR: Hypovolemic &amp; Distributive Shock</dc:title>
  <dc:creator>Frank Carnevale</dc:creator>
  <cp:lastModifiedBy>Frank Carnevale</cp:lastModifiedBy>
  <cp:revision>56</cp:revision>
  <cp:lastPrinted>2013-09-17T12:14:31Z</cp:lastPrinted>
  <dcterms:created xsi:type="dcterms:W3CDTF">2013-09-18T01:50:59Z</dcterms:created>
  <dcterms:modified xsi:type="dcterms:W3CDTF">2013-09-18T04:38:28Z</dcterms:modified>
</cp:coreProperties>
</file>