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318" r:id="rId5"/>
    <p:sldId id="262" r:id="rId6"/>
    <p:sldId id="263" r:id="rId7"/>
    <p:sldId id="264" r:id="rId8"/>
    <p:sldId id="265" r:id="rId9"/>
    <p:sldId id="266" r:id="rId10"/>
    <p:sldId id="268" r:id="rId11"/>
    <p:sldId id="273" r:id="rId12"/>
    <p:sldId id="274" r:id="rId13"/>
    <p:sldId id="275" r:id="rId14"/>
    <p:sldId id="276" r:id="rId15"/>
    <p:sldId id="316" r:id="rId16"/>
    <p:sldId id="317" r:id="rId17"/>
    <p:sldId id="281" r:id="rId18"/>
    <p:sldId id="283" r:id="rId19"/>
    <p:sldId id="285" r:id="rId20"/>
    <p:sldId id="286" r:id="rId21"/>
    <p:sldId id="287" r:id="rId22"/>
    <p:sldId id="288" r:id="rId23"/>
    <p:sldId id="289" r:id="rId24"/>
    <p:sldId id="290" r:id="rId25"/>
    <p:sldId id="291" r:id="rId26"/>
    <p:sldId id="293" r:id="rId27"/>
    <p:sldId id="294" r:id="rId28"/>
    <p:sldId id="295" r:id="rId29"/>
    <p:sldId id="296" r:id="rId30"/>
    <p:sldId id="319" r:id="rId31"/>
    <p:sldId id="299" r:id="rId32"/>
    <p:sldId id="300" r:id="rId33"/>
    <p:sldId id="302" r:id="rId34"/>
    <p:sldId id="303" r:id="rId35"/>
    <p:sldId id="304" r:id="rId36"/>
    <p:sldId id="306" r:id="rId37"/>
    <p:sldId id="308" r:id="rId38"/>
    <p:sldId id="310" r:id="rId39"/>
    <p:sldId id="311" r:id="rId40"/>
    <p:sldId id="312" r:id="rId41"/>
  </p:sldIdLst>
  <p:sldSz cx="9144000" cy="6858000" type="screen4x3"/>
  <p:notesSz cx="7010400" cy="92360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FFFF00"/>
    <a:srgbClr val="E60202"/>
    <a:srgbClr val="333399"/>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15620"/>
    <p:restoredTop sz="86516" autoAdjust="0"/>
  </p:normalViewPr>
  <p:slideViewPr>
    <p:cSldViewPr>
      <p:cViewPr>
        <p:scale>
          <a:sx n="81" d="100"/>
          <a:sy n="81" d="100"/>
        </p:scale>
        <p:origin x="1464"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FD1D4781-F381-48B6-C78C-147322DE90F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C874BE9-EDC4-028F-F622-F5CA072757D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0664E61-BFAE-7152-D0CB-0AB9C572A266}"/>
              </a:ext>
            </a:extLst>
          </p:cNvPr>
          <p:cNvSpPr>
            <a:spLocks noGrp="1" noChangeArrowheads="1"/>
          </p:cNvSpPr>
          <p:nvPr>
            <p:ph type="sldNum" sz="quarter" idx="12"/>
          </p:nvPr>
        </p:nvSpPr>
        <p:spPr>
          <a:ln/>
        </p:spPr>
        <p:txBody>
          <a:bodyPr/>
          <a:lstStyle>
            <a:lvl1pPr>
              <a:defRPr/>
            </a:lvl1pPr>
          </a:lstStyle>
          <a:p>
            <a:pPr>
              <a:defRPr/>
            </a:pPr>
            <a:fld id="{00099A1F-74BA-41E2-96E5-2DA4EEA71206}" type="slidenum">
              <a:rPr lang="en-US" altLang="en-US"/>
              <a:pPr>
                <a:defRPr/>
              </a:pPr>
              <a:t>‹#›</a:t>
            </a:fld>
            <a:endParaRPr lang="en-US" altLang="en-US"/>
          </a:p>
        </p:txBody>
      </p:sp>
    </p:spTree>
    <p:extLst>
      <p:ext uri="{BB962C8B-B14F-4D97-AF65-F5344CB8AC3E}">
        <p14:creationId xmlns:p14="http://schemas.microsoft.com/office/powerpoint/2010/main" val="3136253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593F24C-0DE4-E8BA-4E7A-62E06388C9D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C3A31468-33ED-AD12-9D4C-06AEAE1CD49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3468FF13-4437-6CBD-1B61-BA21F6F79DB1}"/>
              </a:ext>
            </a:extLst>
          </p:cNvPr>
          <p:cNvSpPr>
            <a:spLocks noGrp="1" noChangeArrowheads="1"/>
          </p:cNvSpPr>
          <p:nvPr>
            <p:ph type="sldNum" sz="quarter" idx="12"/>
          </p:nvPr>
        </p:nvSpPr>
        <p:spPr>
          <a:ln/>
        </p:spPr>
        <p:txBody>
          <a:bodyPr/>
          <a:lstStyle>
            <a:lvl1pPr>
              <a:defRPr/>
            </a:lvl1pPr>
          </a:lstStyle>
          <a:p>
            <a:pPr>
              <a:defRPr/>
            </a:pPr>
            <a:fld id="{FC630BE6-3F96-4034-822A-5672ED59A859}" type="slidenum">
              <a:rPr lang="en-US" altLang="en-US"/>
              <a:pPr>
                <a:defRPr/>
              </a:pPr>
              <a:t>‹#›</a:t>
            </a:fld>
            <a:endParaRPr lang="en-US" altLang="en-US"/>
          </a:p>
        </p:txBody>
      </p:sp>
    </p:spTree>
    <p:extLst>
      <p:ext uri="{BB962C8B-B14F-4D97-AF65-F5344CB8AC3E}">
        <p14:creationId xmlns:p14="http://schemas.microsoft.com/office/powerpoint/2010/main" val="1675310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9981CA83-CC63-FF55-6FB6-D2CB497036D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4A2BA9D-48F2-B5D8-84AA-CAB9D3D210D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F519075-CEC2-F775-3AF3-42E9F93D4A04}"/>
              </a:ext>
            </a:extLst>
          </p:cNvPr>
          <p:cNvSpPr>
            <a:spLocks noGrp="1" noChangeArrowheads="1"/>
          </p:cNvSpPr>
          <p:nvPr>
            <p:ph type="sldNum" sz="quarter" idx="12"/>
          </p:nvPr>
        </p:nvSpPr>
        <p:spPr>
          <a:ln/>
        </p:spPr>
        <p:txBody>
          <a:bodyPr/>
          <a:lstStyle>
            <a:lvl1pPr>
              <a:defRPr/>
            </a:lvl1pPr>
          </a:lstStyle>
          <a:p>
            <a:pPr>
              <a:defRPr/>
            </a:pPr>
            <a:fld id="{48DE08FB-8203-42E9-A24B-FA7FAB3790C2}" type="slidenum">
              <a:rPr lang="en-US" altLang="en-US"/>
              <a:pPr>
                <a:defRPr/>
              </a:pPr>
              <a:t>‹#›</a:t>
            </a:fld>
            <a:endParaRPr lang="en-US" altLang="en-US"/>
          </a:p>
        </p:txBody>
      </p:sp>
    </p:spTree>
    <p:extLst>
      <p:ext uri="{BB962C8B-B14F-4D97-AF65-F5344CB8AC3E}">
        <p14:creationId xmlns:p14="http://schemas.microsoft.com/office/powerpoint/2010/main" val="2102486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228C336-272B-9F2D-84BE-FD362C15104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C7E6C175-3C7E-D455-927A-D9CFC1BC360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7212BEE3-1AA0-A72B-5435-E3015D603441}"/>
              </a:ext>
            </a:extLst>
          </p:cNvPr>
          <p:cNvSpPr>
            <a:spLocks noGrp="1" noChangeArrowheads="1"/>
          </p:cNvSpPr>
          <p:nvPr>
            <p:ph type="sldNum" sz="quarter" idx="12"/>
          </p:nvPr>
        </p:nvSpPr>
        <p:spPr>
          <a:ln/>
        </p:spPr>
        <p:txBody>
          <a:bodyPr/>
          <a:lstStyle>
            <a:lvl1pPr>
              <a:defRPr/>
            </a:lvl1pPr>
          </a:lstStyle>
          <a:p>
            <a:pPr>
              <a:defRPr/>
            </a:pPr>
            <a:fld id="{DB100788-7864-4188-809C-64CE171DC627}" type="slidenum">
              <a:rPr lang="en-US" altLang="en-US"/>
              <a:pPr>
                <a:defRPr/>
              </a:pPr>
              <a:t>‹#›</a:t>
            </a:fld>
            <a:endParaRPr lang="en-US" altLang="en-US"/>
          </a:p>
        </p:txBody>
      </p:sp>
    </p:spTree>
    <p:extLst>
      <p:ext uri="{BB962C8B-B14F-4D97-AF65-F5344CB8AC3E}">
        <p14:creationId xmlns:p14="http://schemas.microsoft.com/office/powerpoint/2010/main" val="728757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3A75C22-D4F6-E8E5-B4E4-1FA61ADA1C9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73A83528-A313-02CA-4006-EF04D64394A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CBDFD642-683F-D5A6-A9BD-8818B94DBCC5}"/>
              </a:ext>
            </a:extLst>
          </p:cNvPr>
          <p:cNvSpPr>
            <a:spLocks noGrp="1" noChangeArrowheads="1"/>
          </p:cNvSpPr>
          <p:nvPr>
            <p:ph type="sldNum" sz="quarter" idx="12"/>
          </p:nvPr>
        </p:nvSpPr>
        <p:spPr>
          <a:ln/>
        </p:spPr>
        <p:txBody>
          <a:bodyPr/>
          <a:lstStyle>
            <a:lvl1pPr>
              <a:defRPr/>
            </a:lvl1pPr>
          </a:lstStyle>
          <a:p>
            <a:pPr>
              <a:defRPr/>
            </a:pPr>
            <a:fld id="{AA58D681-EE49-48CE-995F-9D33B47F9053}" type="slidenum">
              <a:rPr lang="en-US" altLang="en-US"/>
              <a:pPr>
                <a:defRPr/>
              </a:pPr>
              <a:t>‹#›</a:t>
            </a:fld>
            <a:endParaRPr lang="en-US" altLang="en-US"/>
          </a:p>
        </p:txBody>
      </p:sp>
    </p:spTree>
    <p:extLst>
      <p:ext uri="{BB962C8B-B14F-4D97-AF65-F5344CB8AC3E}">
        <p14:creationId xmlns:p14="http://schemas.microsoft.com/office/powerpoint/2010/main" val="2460162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4290590-D0C4-5B74-8F71-3572DAE7BCC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31059374-30F1-6F01-2076-1515A69507D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632783D0-E656-C6A2-063B-BB1779C88261}"/>
              </a:ext>
            </a:extLst>
          </p:cNvPr>
          <p:cNvSpPr>
            <a:spLocks noGrp="1" noChangeArrowheads="1"/>
          </p:cNvSpPr>
          <p:nvPr>
            <p:ph type="sldNum" sz="quarter" idx="12"/>
          </p:nvPr>
        </p:nvSpPr>
        <p:spPr>
          <a:ln/>
        </p:spPr>
        <p:txBody>
          <a:bodyPr/>
          <a:lstStyle>
            <a:lvl1pPr>
              <a:defRPr/>
            </a:lvl1pPr>
          </a:lstStyle>
          <a:p>
            <a:pPr>
              <a:defRPr/>
            </a:pPr>
            <a:fld id="{55B0F816-472A-4F08-9547-A81A066D9030}" type="slidenum">
              <a:rPr lang="en-US" altLang="en-US"/>
              <a:pPr>
                <a:defRPr/>
              </a:pPr>
              <a:t>‹#›</a:t>
            </a:fld>
            <a:endParaRPr lang="en-US" altLang="en-US"/>
          </a:p>
        </p:txBody>
      </p:sp>
    </p:spTree>
    <p:extLst>
      <p:ext uri="{BB962C8B-B14F-4D97-AF65-F5344CB8AC3E}">
        <p14:creationId xmlns:p14="http://schemas.microsoft.com/office/powerpoint/2010/main" val="4091882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0C5556-293D-1D90-5E57-4BE56053438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2530103B-A01A-D379-67B7-3CF65D8C8D2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E6F96D5F-A359-487E-644B-635A540F34BE}"/>
              </a:ext>
            </a:extLst>
          </p:cNvPr>
          <p:cNvSpPr>
            <a:spLocks noGrp="1" noChangeArrowheads="1"/>
          </p:cNvSpPr>
          <p:nvPr>
            <p:ph type="sldNum" sz="quarter" idx="12"/>
          </p:nvPr>
        </p:nvSpPr>
        <p:spPr>
          <a:ln/>
        </p:spPr>
        <p:txBody>
          <a:bodyPr/>
          <a:lstStyle>
            <a:lvl1pPr>
              <a:defRPr/>
            </a:lvl1pPr>
          </a:lstStyle>
          <a:p>
            <a:pPr>
              <a:defRPr/>
            </a:pPr>
            <a:fld id="{6106FD7B-8C82-49D4-8DF0-B817977E9CC2}" type="slidenum">
              <a:rPr lang="en-US" altLang="en-US"/>
              <a:pPr>
                <a:defRPr/>
              </a:pPr>
              <a:t>‹#›</a:t>
            </a:fld>
            <a:endParaRPr lang="en-US" altLang="en-US"/>
          </a:p>
        </p:txBody>
      </p:sp>
    </p:spTree>
    <p:extLst>
      <p:ext uri="{BB962C8B-B14F-4D97-AF65-F5344CB8AC3E}">
        <p14:creationId xmlns:p14="http://schemas.microsoft.com/office/powerpoint/2010/main" val="663915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26F81C1C-957A-D01B-EA54-D2A47FB5ABB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C38BD9F-125A-2DD5-8160-02DECC412C7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F86632C-FEA8-5C0A-F10E-7C4E408D702D}"/>
              </a:ext>
            </a:extLst>
          </p:cNvPr>
          <p:cNvSpPr>
            <a:spLocks noGrp="1" noChangeArrowheads="1"/>
          </p:cNvSpPr>
          <p:nvPr>
            <p:ph type="sldNum" sz="quarter" idx="12"/>
          </p:nvPr>
        </p:nvSpPr>
        <p:spPr>
          <a:ln/>
        </p:spPr>
        <p:txBody>
          <a:bodyPr/>
          <a:lstStyle>
            <a:lvl1pPr>
              <a:defRPr/>
            </a:lvl1pPr>
          </a:lstStyle>
          <a:p>
            <a:pPr>
              <a:defRPr/>
            </a:pPr>
            <a:fld id="{79AC323A-135E-492F-9D5D-9B95FCB4C6B7}" type="slidenum">
              <a:rPr lang="en-US" altLang="en-US"/>
              <a:pPr>
                <a:defRPr/>
              </a:pPr>
              <a:t>‹#›</a:t>
            </a:fld>
            <a:endParaRPr lang="en-US" altLang="en-US"/>
          </a:p>
        </p:txBody>
      </p:sp>
    </p:spTree>
    <p:extLst>
      <p:ext uri="{BB962C8B-B14F-4D97-AF65-F5344CB8AC3E}">
        <p14:creationId xmlns:p14="http://schemas.microsoft.com/office/powerpoint/2010/main" val="1824308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AC20EE96-8FC6-785E-CDBB-B292E946C01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7569DF6-4CF0-5D15-E00B-33F4BE1AC4F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15863C6-49BC-37B2-42CF-BFDF7DE4B9B4}"/>
              </a:ext>
            </a:extLst>
          </p:cNvPr>
          <p:cNvSpPr>
            <a:spLocks noGrp="1" noChangeArrowheads="1"/>
          </p:cNvSpPr>
          <p:nvPr>
            <p:ph type="sldNum" sz="quarter" idx="12"/>
          </p:nvPr>
        </p:nvSpPr>
        <p:spPr>
          <a:ln/>
        </p:spPr>
        <p:txBody>
          <a:bodyPr/>
          <a:lstStyle>
            <a:lvl1pPr>
              <a:defRPr/>
            </a:lvl1pPr>
          </a:lstStyle>
          <a:p>
            <a:pPr>
              <a:defRPr/>
            </a:pPr>
            <a:fld id="{F033CF9F-A89E-4C92-94A4-A42FBF670895}" type="slidenum">
              <a:rPr lang="en-US" altLang="en-US"/>
              <a:pPr>
                <a:defRPr/>
              </a:pPr>
              <a:t>‹#›</a:t>
            </a:fld>
            <a:endParaRPr lang="en-US" altLang="en-US"/>
          </a:p>
        </p:txBody>
      </p:sp>
    </p:spTree>
    <p:extLst>
      <p:ext uri="{BB962C8B-B14F-4D97-AF65-F5344CB8AC3E}">
        <p14:creationId xmlns:p14="http://schemas.microsoft.com/office/powerpoint/2010/main" val="179199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43DAEC6-BDA5-245E-A7FB-15D5B725051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6BE1146-7B8D-7445-EA44-789EABC9C08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171E83F1-047E-AC4A-EECB-1E25F1CAED5E}"/>
              </a:ext>
            </a:extLst>
          </p:cNvPr>
          <p:cNvSpPr>
            <a:spLocks noGrp="1" noChangeArrowheads="1"/>
          </p:cNvSpPr>
          <p:nvPr>
            <p:ph type="sldNum" sz="quarter" idx="12"/>
          </p:nvPr>
        </p:nvSpPr>
        <p:spPr>
          <a:ln/>
        </p:spPr>
        <p:txBody>
          <a:bodyPr/>
          <a:lstStyle>
            <a:lvl1pPr>
              <a:defRPr/>
            </a:lvl1pPr>
          </a:lstStyle>
          <a:p>
            <a:pPr>
              <a:defRPr/>
            </a:pPr>
            <a:fld id="{4C422A79-5EC7-447F-A25B-F1BE33208038}" type="slidenum">
              <a:rPr lang="en-US" altLang="en-US"/>
              <a:pPr>
                <a:defRPr/>
              </a:pPr>
              <a:t>‹#›</a:t>
            </a:fld>
            <a:endParaRPr lang="en-US" altLang="en-US"/>
          </a:p>
        </p:txBody>
      </p:sp>
    </p:spTree>
    <p:extLst>
      <p:ext uri="{BB962C8B-B14F-4D97-AF65-F5344CB8AC3E}">
        <p14:creationId xmlns:p14="http://schemas.microsoft.com/office/powerpoint/2010/main" val="1974524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49B1FD9-1BAE-086A-BA8D-E5F2A91DDCD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3795CFF-2796-7F6F-7167-28D59963C8A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7F39582-B180-34A5-062A-AF0E92A263CB}"/>
              </a:ext>
            </a:extLst>
          </p:cNvPr>
          <p:cNvSpPr>
            <a:spLocks noGrp="1" noChangeArrowheads="1"/>
          </p:cNvSpPr>
          <p:nvPr>
            <p:ph type="sldNum" sz="quarter" idx="12"/>
          </p:nvPr>
        </p:nvSpPr>
        <p:spPr>
          <a:ln/>
        </p:spPr>
        <p:txBody>
          <a:bodyPr/>
          <a:lstStyle>
            <a:lvl1pPr>
              <a:defRPr/>
            </a:lvl1pPr>
          </a:lstStyle>
          <a:p>
            <a:pPr>
              <a:defRPr/>
            </a:pPr>
            <a:fld id="{43CA31BA-E09C-44B1-96EE-718CDE76DEE2}" type="slidenum">
              <a:rPr lang="en-US" altLang="en-US"/>
              <a:pPr>
                <a:defRPr/>
              </a:pPr>
              <a:t>‹#›</a:t>
            </a:fld>
            <a:endParaRPr lang="en-US" altLang="en-US"/>
          </a:p>
        </p:txBody>
      </p:sp>
    </p:spTree>
    <p:extLst>
      <p:ext uri="{BB962C8B-B14F-4D97-AF65-F5344CB8AC3E}">
        <p14:creationId xmlns:p14="http://schemas.microsoft.com/office/powerpoint/2010/main" val="3515275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FE034F9E-8318-1BE3-9476-A1926395309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CACAF86E-C0DA-3987-A9EF-393F713653F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615755BF-1D92-C167-F1E0-4632F2C5913C}"/>
              </a:ext>
            </a:extLst>
          </p:cNvPr>
          <p:cNvSpPr>
            <a:spLocks noGrp="1" noChangeArrowheads="1"/>
          </p:cNvSpPr>
          <p:nvPr>
            <p:ph type="sldNum" sz="quarter" idx="12"/>
          </p:nvPr>
        </p:nvSpPr>
        <p:spPr>
          <a:ln/>
        </p:spPr>
        <p:txBody>
          <a:bodyPr/>
          <a:lstStyle>
            <a:lvl1pPr>
              <a:defRPr/>
            </a:lvl1pPr>
          </a:lstStyle>
          <a:p>
            <a:pPr>
              <a:defRPr/>
            </a:pPr>
            <a:fld id="{2F40D182-0CED-4B97-8692-AA1991AF175C}" type="slidenum">
              <a:rPr lang="en-US" altLang="en-US"/>
              <a:pPr>
                <a:defRPr/>
              </a:pPr>
              <a:t>‹#›</a:t>
            </a:fld>
            <a:endParaRPr lang="en-US" altLang="en-US"/>
          </a:p>
        </p:txBody>
      </p:sp>
    </p:spTree>
    <p:extLst>
      <p:ext uri="{BB962C8B-B14F-4D97-AF65-F5344CB8AC3E}">
        <p14:creationId xmlns:p14="http://schemas.microsoft.com/office/powerpoint/2010/main" val="192129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5542C74-58DA-7403-03CF-79016AAC5CF0}"/>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C14675D-B51E-25E8-BD42-2F877BC74551}"/>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57F239E-EABD-EBA5-B76F-3A6081B91FE4}"/>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DF451668-C9D2-4783-3FF7-8AE04F61E80B}"/>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27D5A948-0D49-938D-61A8-91B30B3F479A}"/>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5EEE30B5-31EF-4558-BAC2-0DA8DC88F5B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asmnet.org/"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10.e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11.emf"/><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CC9409DD-151F-DE5A-C559-F1FE0252FD54}"/>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51" name="Text Box 3">
            <a:extLst>
              <a:ext uri="{FF2B5EF4-FFF2-40B4-BE49-F238E27FC236}">
                <a16:creationId xmlns:a16="http://schemas.microsoft.com/office/drawing/2014/main" id="{92019637-68F1-6F27-21BC-1228816FACBC}"/>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2052" name="Picture 4">
            <a:extLst>
              <a:ext uri="{FF2B5EF4-FFF2-40B4-BE49-F238E27FC236}">
                <a16:creationId xmlns:a16="http://schemas.microsoft.com/office/drawing/2014/main" id="{53DCE530-348B-B229-4FF7-5D68279A1F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Box 5">
            <a:extLst>
              <a:ext uri="{FF2B5EF4-FFF2-40B4-BE49-F238E27FC236}">
                <a16:creationId xmlns:a16="http://schemas.microsoft.com/office/drawing/2014/main" id="{21E25639-B11E-085A-DA9E-FD19C329736F}"/>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2054" name="Line 6">
            <a:extLst>
              <a:ext uri="{FF2B5EF4-FFF2-40B4-BE49-F238E27FC236}">
                <a16:creationId xmlns:a16="http://schemas.microsoft.com/office/drawing/2014/main" id="{1B83D2D9-1FF5-69BA-68AF-4AAAF2B48EDD}"/>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5" name="Text Box 9">
            <a:extLst>
              <a:ext uri="{FF2B5EF4-FFF2-40B4-BE49-F238E27FC236}">
                <a16:creationId xmlns:a16="http://schemas.microsoft.com/office/drawing/2014/main" id="{BFD5A6D6-47A8-5144-CEDF-74DB833EDD3E}"/>
              </a:ext>
            </a:extLst>
          </p:cNvPr>
          <p:cNvSpPr txBox="1">
            <a:spLocks noChangeArrowheads="1"/>
          </p:cNvSpPr>
          <p:nvPr/>
        </p:nvSpPr>
        <p:spPr bwMode="auto">
          <a:xfrm>
            <a:off x="4175125" y="1865313"/>
            <a:ext cx="27590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56" name="Text Box 11">
            <a:extLst>
              <a:ext uri="{FF2B5EF4-FFF2-40B4-BE49-F238E27FC236}">
                <a16:creationId xmlns:a16="http://schemas.microsoft.com/office/drawing/2014/main" id="{F3A7F107-2766-DE71-5038-2682AD0335AC}"/>
              </a:ext>
            </a:extLst>
          </p:cNvPr>
          <p:cNvSpPr txBox="1">
            <a:spLocks noChangeArrowheads="1"/>
          </p:cNvSpPr>
          <p:nvPr/>
        </p:nvSpPr>
        <p:spPr bwMode="auto">
          <a:xfrm>
            <a:off x="609600" y="2170113"/>
            <a:ext cx="8305800" cy="3567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b="1"/>
              <a:t>The following product has been </a:t>
            </a:r>
            <a:br>
              <a:rPr lang="en-US" altLang="en-US" sz="2800" b="1"/>
            </a:br>
            <a:r>
              <a:rPr lang="en-US" altLang="en-US" sz="2800" b="1"/>
              <a:t>developed by the </a:t>
            </a:r>
            <a:br>
              <a:rPr lang="en-US" altLang="en-US" sz="2800" b="1"/>
            </a:br>
            <a:r>
              <a:rPr lang="en-US" altLang="en-US" sz="2800" b="1"/>
              <a:t>American Academy of Sleep Medicine</a:t>
            </a:r>
          </a:p>
          <a:p>
            <a:pPr algn="ctr" eaLnBrk="1" hangingPunct="1"/>
            <a:endParaRPr lang="en-US" altLang="en-US" sz="2400" b="1"/>
          </a:p>
          <a:p>
            <a:pPr algn="ctr" eaLnBrk="1" hangingPunct="1"/>
            <a:r>
              <a:rPr lang="en-US" altLang="en-US" sz="2000" b="1"/>
              <a:t>Copyright © 2003 American Academy of Sleep Medicine</a:t>
            </a:r>
          </a:p>
          <a:p>
            <a:pPr algn="ctr" eaLnBrk="1" hangingPunct="1"/>
            <a:r>
              <a:rPr lang="en-US" altLang="en-US" sz="2000" b="1"/>
              <a:t>One Westbrook Corporate Center, Ste. 920, Westchester, IL 60154</a:t>
            </a:r>
          </a:p>
          <a:p>
            <a:pPr algn="ctr" eaLnBrk="1" hangingPunct="1"/>
            <a:r>
              <a:rPr lang="en-US" altLang="en-US" sz="2000" b="1"/>
              <a:t>Telephone: (708) 492-0930 Fax: (708) 492-0943</a:t>
            </a:r>
            <a:br>
              <a:rPr lang="en-US" altLang="en-US" sz="2000" b="1"/>
            </a:br>
            <a:br>
              <a:rPr lang="en-US" altLang="en-US" sz="2000" b="1"/>
            </a:br>
            <a:r>
              <a:rPr lang="en-US" altLang="en-US" sz="2000" b="1"/>
              <a:t>Visit Us at </a:t>
            </a:r>
            <a:r>
              <a:rPr lang="en-US" altLang="en-US" sz="2000" b="1">
                <a:hlinkClick r:id="rId3"/>
              </a:rPr>
              <a:t>www.aasmnet.org</a:t>
            </a:r>
            <a:endParaRPr lang="en-US" altLang="en-US" sz="2000" b="1"/>
          </a:p>
          <a:p>
            <a:pPr algn="ctr" eaLnBrk="1" hangingPunct="1"/>
            <a:endParaRPr lang="en-US" altLang="en-US" sz="2000" b="1"/>
          </a:p>
        </p:txBody>
      </p:sp>
    </p:spTree>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419D7E6-95C6-EB5D-3525-06169A35C774}"/>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075" name="Text Box 3">
            <a:extLst>
              <a:ext uri="{FF2B5EF4-FFF2-40B4-BE49-F238E27FC236}">
                <a16:creationId xmlns:a16="http://schemas.microsoft.com/office/drawing/2014/main" id="{B960F19A-D7C1-A8C7-51E9-36FD792E1988}"/>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3076" name="Picture 4">
            <a:extLst>
              <a:ext uri="{FF2B5EF4-FFF2-40B4-BE49-F238E27FC236}">
                <a16:creationId xmlns:a16="http://schemas.microsoft.com/office/drawing/2014/main" id="{902E5885-13C7-732E-EF4D-86A15AE940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 Box 5">
            <a:extLst>
              <a:ext uri="{FF2B5EF4-FFF2-40B4-BE49-F238E27FC236}">
                <a16:creationId xmlns:a16="http://schemas.microsoft.com/office/drawing/2014/main" id="{06A6DCB1-D19E-ED29-E7B4-806CD63FED35}"/>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3078" name="Line 6">
            <a:extLst>
              <a:ext uri="{FF2B5EF4-FFF2-40B4-BE49-F238E27FC236}">
                <a16:creationId xmlns:a16="http://schemas.microsoft.com/office/drawing/2014/main" id="{14FEEAAB-7AD4-4092-66C1-BEA9CE2D0B79}"/>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9" name="Text Box 7">
            <a:extLst>
              <a:ext uri="{FF2B5EF4-FFF2-40B4-BE49-F238E27FC236}">
                <a16:creationId xmlns:a16="http://schemas.microsoft.com/office/drawing/2014/main" id="{638EAE8D-B316-9452-4AAC-65513F18FD21}"/>
              </a:ext>
            </a:extLst>
          </p:cNvPr>
          <p:cNvSpPr txBox="1">
            <a:spLocks noChangeArrowheads="1"/>
          </p:cNvSpPr>
          <p:nvPr/>
        </p:nvSpPr>
        <p:spPr bwMode="auto">
          <a:xfrm>
            <a:off x="609600" y="838200"/>
            <a:ext cx="5105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Learning Objectives</a:t>
            </a:r>
          </a:p>
        </p:txBody>
      </p:sp>
      <p:sp>
        <p:nvSpPr>
          <p:cNvPr id="5129" name="Text Box 9">
            <a:extLst>
              <a:ext uri="{FF2B5EF4-FFF2-40B4-BE49-F238E27FC236}">
                <a16:creationId xmlns:a16="http://schemas.microsoft.com/office/drawing/2014/main" id="{B2617310-D134-B8A3-90C2-68967722529D}"/>
              </a:ext>
            </a:extLst>
          </p:cNvPr>
          <p:cNvSpPr txBox="1">
            <a:spLocks noChangeArrowheads="1"/>
          </p:cNvSpPr>
          <p:nvPr/>
        </p:nvSpPr>
        <p:spPr bwMode="auto">
          <a:xfrm>
            <a:off x="914400" y="1676400"/>
            <a:ext cx="7620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t>1.  List factors that put you at risk for sleepiness and </a:t>
            </a:r>
            <a:br>
              <a:rPr lang="en-US" altLang="en-US" sz="2400"/>
            </a:br>
            <a:r>
              <a:rPr lang="en-US" altLang="en-US" sz="2400"/>
              <a:t>     fatigue.</a:t>
            </a:r>
          </a:p>
        </p:txBody>
      </p:sp>
      <p:sp>
        <p:nvSpPr>
          <p:cNvPr id="5130" name="Text Box 10">
            <a:extLst>
              <a:ext uri="{FF2B5EF4-FFF2-40B4-BE49-F238E27FC236}">
                <a16:creationId xmlns:a16="http://schemas.microsoft.com/office/drawing/2014/main" id="{91C705C1-8D86-AC16-8C80-049E2C9CF2AE}"/>
              </a:ext>
            </a:extLst>
          </p:cNvPr>
          <p:cNvSpPr txBox="1">
            <a:spLocks noChangeArrowheads="1"/>
          </p:cNvSpPr>
          <p:nvPr/>
        </p:nvSpPr>
        <p:spPr bwMode="auto">
          <a:xfrm>
            <a:off x="914400" y="2590800"/>
            <a:ext cx="7620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t>2.  Describe the impact of sleep loss on residents’ </a:t>
            </a:r>
            <a:br>
              <a:rPr lang="en-US" altLang="en-US" sz="2400"/>
            </a:br>
            <a:r>
              <a:rPr lang="en-US" altLang="en-US" sz="2400"/>
              <a:t>     personal and professional lives.</a:t>
            </a:r>
          </a:p>
        </p:txBody>
      </p:sp>
      <p:sp>
        <p:nvSpPr>
          <p:cNvPr id="5131" name="Text Box 11">
            <a:extLst>
              <a:ext uri="{FF2B5EF4-FFF2-40B4-BE49-F238E27FC236}">
                <a16:creationId xmlns:a16="http://schemas.microsoft.com/office/drawing/2014/main" id="{AFBCB95C-9714-5A1E-5607-05EDCD2ED17F}"/>
              </a:ext>
            </a:extLst>
          </p:cNvPr>
          <p:cNvSpPr txBox="1">
            <a:spLocks noChangeArrowheads="1"/>
          </p:cNvSpPr>
          <p:nvPr/>
        </p:nvSpPr>
        <p:spPr bwMode="auto">
          <a:xfrm>
            <a:off x="914400" y="3597275"/>
            <a:ext cx="7620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t>3.  Recognize signs of sleepiness and fatigue in</a:t>
            </a:r>
            <a:br>
              <a:rPr lang="en-US" altLang="en-US" sz="2400"/>
            </a:br>
            <a:r>
              <a:rPr lang="en-US" altLang="en-US" sz="2400"/>
              <a:t>     yourself and others.</a:t>
            </a:r>
          </a:p>
        </p:txBody>
      </p:sp>
      <p:sp>
        <p:nvSpPr>
          <p:cNvPr id="5132" name="Text Box 12">
            <a:extLst>
              <a:ext uri="{FF2B5EF4-FFF2-40B4-BE49-F238E27FC236}">
                <a16:creationId xmlns:a16="http://schemas.microsoft.com/office/drawing/2014/main" id="{4CE7BE34-6E70-338F-2D3C-CD5B772BC847}"/>
              </a:ext>
            </a:extLst>
          </p:cNvPr>
          <p:cNvSpPr txBox="1">
            <a:spLocks noChangeArrowheads="1"/>
          </p:cNvSpPr>
          <p:nvPr/>
        </p:nvSpPr>
        <p:spPr bwMode="auto">
          <a:xfrm>
            <a:off x="914400" y="4511675"/>
            <a:ext cx="7620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t>4.  Challenge common misconceptions among</a:t>
            </a:r>
            <a:br>
              <a:rPr lang="en-US" altLang="en-US" sz="2400"/>
            </a:br>
            <a:r>
              <a:rPr lang="en-US" altLang="en-US" sz="2400"/>
              <a:t>     physicians about sleep and sleep loss.</a:t>
            </a:r>
          </a:p>
        </p:txBody>
      </p:sp>
      <p:sp>
        <p:nvSpPr>
          <p:cNvPr id="5133" name="Text Box 13">
            <a:extLst>
              <a:ext uri="{FF2B5EF4-FFF2-40B4-BE49-F238E27FC236}">
                <a16:creationId xmlns:a16="http://schemas.microsoft.com/office/drawing/2014/main" id="{5C9E5659-61B7-B058-474B-75A5C57FC41F}"/>
              </a:ext>
            </a:extLst>
          </p:cNvPr>
          <p:cNvSpPr txBox="1">
            <a:spLocks noChangeArrowheads="1"/>
          </p:cNvSpPr>
          <p:nvPr/>
        </p:nvSpPr>
        <p:spPr bwMode="auto">
          <a:xfrm>
            <a:off x="914400" y="5426075"/>
            <a:ext cx="7620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t>5.  Adapt alertness management tools and strategies</a:t>
            </a:r>
            <a:br>
              <a:rPr lang="en-US" altLang="en-US" sz="2400"/>
            </a:br>
            <a:r>
              <a:rPr lang="en-US" altLang="en-US" sz="2400"/>
              <a:t>     for yourself and your program.</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129"/>
                                        </p:tgtEl>
                                        <p:attrNameLst>
                                          <p:attrName>style.visibility</p:attrName>
                                        </p:attrNameLst>
                                      </p:cBhvr>
                                      <p:to>
                                        <p:strVal val="visible"/>
                                      </p:to>
                                    </p:set>
                                    <p:anim calcmode="lin" valueType="num">
                                      <p:cBhvr additive="base">
                                        <p:cTn id="7" dur="500" fill="hold"/>
                                        <p:tgtEl>
                                          <p:spTgt spid="5129"/>
                                        </p:tgtEl>
                                        <p:attrNameLst>
                                          <p:attrName>ppt_x</p:attrName>
                                        </p:attrNameLst>
                                      </p:cBhvr>
                                      <p:tavLst>
                                        <p:tav tm="0">
                                          <p:val>
                                            <p:strVal val="0-#ppt_w/2"/>
                                          </p:val>
                                        </p:tav>
                                        <p:tav tm="100000">
                                          <p:val>
                                            <p:strVal val="#ppt_x"/>
                                          </p:val>
                                        </p:tav>
                                      </p:tavLst>
                                    </p:anim>
                                    <p:anim calcmode="lin" valueType="num">
                                      <p:cBhvr additive="base">
                                        <p:cTn id="8" dur="500" fill="hold"/>
                                        <p:tgtEl>
                                          <p:spTgt spid="512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130"/>
                                        </p:tgtEl>
                                        <p:attrNameLst>
                                          <p:attrName>style.visibility</p:attrName>
                                        </p:attrNameLst>
                                      </p:cBhvr>
                                      <p:to>
                                        <p:strVal val="visible"/>
                                      </p:to>
                                    </p:set>
                                    <p:anim calcmode="lin" valueType="num">
                                      <p:cBhvr additive="base">
                                        <p:cTn id="13" dur="500" fill="hold"/>
                                        <p:tgtEl>
                                          <p:spTgt spid="5130"/>
                                        </p:tgtEl>
                                        <p:attrNameLst>
                                          <p:attrName>ppt_x</p:attrName>
                                        </p:attrNameLst>
                                      </p:cBhvr>
                                      <p:tavLst>
                                        <p:tav tm="0">
                                          <p:val>
                                            <p:strVal val="0-#ppt_w/2"/>
                                          </p:val>
                                        </p:tav>
                                        <p:tav tm="100000">
                                          <p:val>
                                            <p:strVal val="#ppt_x"/>
                                          </p:val>
                                        </p:tav>
                                      </p:tavLst>
                                    </p:anim>
                                    <p:anim calcmode="lin" valueType="num">
                                      <p:cBhvr additive="base">
                                        <p:cTn id="14" dur="500" fill="hold"/>
                                        <p:tgtEl>
                                          <p:spTgt spid="513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5131"/>
                                        </p:tgtEl>
                                        <p:attrNameLst>
                                          <p:attrName>style.visibility</p:attrName>
                                        </p:attrNameLst>
                                      </p:cBhvr>
                                      <p:to>
                                        <p:strVal val="visible"/>
                                      </p:to>
                                    </p:set>
                                    <p:anim calcmode="lin" valueType="num">
                                      <p:cBhvr additive="base">
                                        <p:cTn id="19" dur="500" fill="hold"/>
                                        <p:tgtEl>
                                          <p:spTgt spid="5131"/>
                                        </p:tgtEl>
                                        <p:attrNameLst>
                                          <p:attrName>ppt_x</p:attrName>
                                        </p:attrNameLst>
                                      </p:cBhvr>
                                      <p:tavLst>
                                        <p:tav tm="0">
                                          <p:val>
                                            <p:strVal val="0-#ppt_w/2"/>
                                          </p:val>
                                        </p:tav>
                                        <p:tav tm="100000">
                                          <p:val>
                                            <p:strVal val="#ppt_x"/>
                                          </p:val>
                                        </p:tav>
                                      </p:tavLst>
                                    </p:anim>
                                    <p:anim calcmode="lin" valueType="num">
                                      <p:cBhvr additive="base">
                                        <p:cTn id="20" dur="500" fill="hold"/>
                                        <p:tgtEl>
                                          <p:spTgt spid="513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5132"/>
                                        </p:tgtEl>
                                        <p:attrNameLst>
                                          <p:attrName>style.visibility</p:attrName>
                                        </p:attrNameLst>
                                      </p:cBhvr>
                                      <p:to>
                                        <p:strVal val="visible"/>
                                      </p:to>
                                    </p:set>
                                    <p:anim calcmode="lin" valueType="num">
                                      <p:cBhvr additive="base">
                                        <p:cTn id="25" dur="500" fill="hold"/>
                                        <p:tgtEl>
                                          <p:spTgt spid="5132"/>
                                        </p:tgtEl>
                                        <p:attrNameLst>
                                          <p:attrName>ppt_x</p:attrName>
                                        </p:attrNameLst>
                                      </p:cBhvr>
                                      <p:tavLst>
                                        <p:tav tm="0">
                                          <p:val>
                                            <p:strVal val="0-#ppt_w/2"/>
                                          </p:val>
                                        </p:tav>
                                        <p:tav tm="100000">
                                          <p:val>
                                            <p:strVal val="#ppt_x"/>
                                          </p:val>
                                        </p:tav>
                                      </p:tavLst>
                                    </p:anim>
                                    <p:anim calcmode="lin" valueType="num">
                                      <p:cBhvr additive="base">
                                        <p:cTn id="26" dur="500" fill="hold"/>
                                        <p:tgtEl>
                                          <p:spTgt spid="513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5133"/>
                                        </p:tgtEl>
                                        <p:attrNameLst>
                                          <p:attrName>style.visibility</p:attrName>
                                        </p:attrNameLst>
                                      </p:cBhvr>
                                      <p:to>
                                        <p:strVal val="visible"/>
                                      </p:to>
                                    </p:set>
                                    <p:anim calcmode="lin" valueType="num">
                                      <p:cBhvr additive="base">
                                        <p:cTn id="31" dur="500" fill="hold"/>
                                        <p:tgtEl>
                                          <p:spTgt spid="5133"/>
                                        </p:tgtEl>
                                        <p:attrNameLst>
                                          <p:attrName>ppt_x</p:attrName>
                                        </p:attrNameLst>
                                      </p:cBhvr>
                                      <p:tavLst>
                                        <p:tav tm="0">
                                          <p:val>
                                            <p:strVal val="0-#ppt_w/2"/>
                                          </p:val>
                                        </p:tav>
                                        <p:tav tm="100000">
                                          <p:val>
                                            <p:strVal val="#ppt_x"/>
                                          </p:val>
                                        </p:tav>
                                      </p:tavLst>
                                    </p:anim>
                                    <p:anim calcmode="lin" valueType="num">
                                      <p:cBhvr additive="base">
                                        <p:cTn id="32" dur="500" fill="hold"/>
                                        <p:tgtEl>
                                          <p:spTgt spid="5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9" grpId="0"/>
      <p:bldP spid="5130" grpId="0"/>
      <p:bldP spid="5131" grpId="0"/>
      <p:bldP spid="5132" grpId="0"/>
      <p:bldP spid="51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311E7EA-7D21-CE5B-0CCA-59C820322121}"/>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099" name="Text Box 3">
            <a:extLst>
              <a:ext uri="{FF2B5EF4-FFF2-40B4-BE49-F238E27FC236}">
                <a16:creationId xmlns:a16="http://schemas.microsoft.com/office/drawing/2014/main" id="{3F39A1C4-D3B2-8011-0E59-BF2F84C033BA}"/>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4100" name="Picture 4">
            <a:extLst>
              <a:ext uri="{FF2B5EF4-FFF2-40B4-BE49-F238E27FC236}">
                <a16:creationId xmlns:a16="http://schemas.microsoft.com/office/drawing/2014/main" id="{E99B33BA-2871-B74D-AD5C-4D1872E9C3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 Box 5">
            <a:extLst>
              <a:ext uri="{FF2B5EF4-FFF2-40B4-BE49-F238E27FC236}">
                <a16:creationId xmlns:a16="http://schemas.microsoft.com/office/drawing/2014/main" id="{0FB72BFC-D8BE-1DC0-34C9-44377C2581DC}"/>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4102" name="Line 6">
            <a:extLst>
              <a:ext uri="{FF2B5EF4-FFF2-40B4-BE49-F238E27FC236}">
                <a16:creationId xmlns:a16="http://schemas.microsoft.com/office/drawing/2014/main" id="{0F6D1267-7E24-A7C8-E283-49EFD1C8EC83}"/>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3" name="Text Box 7">
            <a:extLst>
              <a:ext uri="{FF2B5EF4-FFF2-40B4-BE49-F238E27FC236}">
                <a16:creationId xmlns:a16="http://schemas.microsoft.com/office/drawing/2014/main" id="{19CFBB17-7287-FDE2-533A-5957AEF014A8}"/>
              </a:ext>
            </a:extLst>
          </p:cNvPr>
          <p:cNvSpPr txBox="1">
            <a:spLocks noChangeArrowheads="1"/>
          </p:cNvSpPr>
          <p:nvPr/>
        </p:nvSpPr>
        <p:spPr bwMode="auto">
          <a:xfrm>
            <a:off x="609600" y="838200"/>
            <a:ext cx="6858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The Scope of the Problem</a:t>
            </a:r>
          </a:p>
        </p:txBody>
      </p:sp>
      <p:sp>
        <p:nvSpPr>
          <p:cNvPr id="4104" name="Text Box 10">
            <a:extLst>
              <a:ext uri="{FF2B5EF4-FFF2-40B4-BE49-F238E27FC236}">
                <a16:creationId xmlns:a16="http://schemas.microsoft.com/office/drawing/2014/main" id="{4EEC4AEC-083D-2ED3-3200-41DB8B987D27}"/>
              </a:ext>
            </a:extLst>
          </p:cNvPr>
          <p:cNvSpPr txBox="1">
            <a:spLocks noChangeArrowheads="1"/>
          </p:cNvSpPr>
          <p:nvPr/>
        </p:nvSpPr>
        <p:spPr bwMode="auto">
          <a:xfrm>
            <a:off x="3505200" y="1905000"/>
            <a:ext cx="48768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t>“… I always had a prior theory that when you look up all the old sixties research how do you brainwash someone?  You sleep deprive them.  That’s number, two, and three. Sleep deprive them. You feed them bad food and you repeat things over and over again.  It’s like that kind of covers residency.”</a:t>
            </a:r>
          </a:p>
        </p:txBody>
      </p:sp>
      <p:pic>
        <p:nvPicPr>
          <p:cNvPr id="4105" name="Picture 12">
            <a:extLst>
              <a:ext uri="{FF2B5EF4-FFF2-40B4-BE49-F238E27FC236}">
                <a16:creationId xmlns:a16="http://schemas.microsoft.com/office/drawing/2014/main" id="{37FFEFB4-92EC-1BAC-2C89-DFD568B373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2133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0C10C1CB-858C-3025-6C2F-0C8AB762FBFC}"/>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5123" name="Text Box 3">
            <a:extLst>
              <a:ext uri="{FF2B5EF4-FFF2-40B4-BE49-F238E27FC236}">
                <a16:creationId xmlns:a16="http://schemas.microsoft.com/office/drawing/2014/main" id="{925716DE-9616-2A5F-BF47-ABADB854AA87}"/>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5124" name="Picture 4">
            <a:extLst>
              <a:ext uri="{FF2B5EF4-FFF2-40B4-BE49-F238E27FC236}">
                <a16:creationId xmlns:a16="http://schemas.microsoft.com/office/drawing/2014/main" id="{A7F188EC-33C1-113F-2D9C-BBB34A5B00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 Box 5">
            <a:extLst>
              <a:ext uri="{FF2B5EF4-FFF2-40B4-BE49-F238E27FC236}">
                <a16:creationId xmlns:a16="http://schemas.microsoft.com/office/drawing/2014/main" id="{059A56C2-C525-1F5D-1DD7-8A9298C896D0}"/>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5126" name="Line 6">
            <a:extLst>
              <a:ext uri="{FF2B5EF4-FFF2-40B4-BE49-F238E27FC236}">
                <a16:creationId xmlns:a16="http://schemas.microsoft.com/office/drawing/2014/main" id="{A8EA956D-E573-6EF2-E779-100CF8155CFA}"/>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7" name="Text Box 7">
            <a:extLst>
              <a:ext uri="{FF2B5EF4-FFF2-40B4-BE49-F238E27FC236}">
                <a16:creationId xmlns:a16="http://schemas.microsoft.com/office/drawing/2014/main" id="{93832619-95B4-7BF2-BF2C-05099623FC0F}"/>
              </a:ext>
            </a:extLst>
          </p:cNvPr>
          <p:cNvSpPr txBox="1">
            <a:spLocks noChangeArrowheads="1"/>
          </p:cNvSpPr>
          <p:nvPr/>
        </p:nvSpPr>
        <p:spPr bwMode="auto">
          <a:xfrm>
            <a:off x="609600" y="838200"/>
            <a:ext cx="6858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Epworth Sleepiness Scale</a:t>
            </a:r>
          </a:p>
        </p:txBody>
      </p:sp>
      <p:sp>
        <p:nvSpPr>
          <p:cNvPr id="5128" name="Text Box 8">
            <a:extLst>
              <a:ext uri="{FF2B5EF4-FFF2-40B4-BE49-F238E27FC236}">
                <a16:creationId xmlns:a16="http://schemas.microsoft.com/office/drawing/2014/main" id="{03603965-AE6F-E614-1D13-31AEFB97E651}"/>
              </a:ext>
            </a:extLst>
          </p:cNvPr>
          <p:cNvSpPr txBox="1">
            <a:spLocks noChangeArrowheads="1"/>
          </p:cNvSpPr>
          <p:nvPr/>
        </p:nvSpPr>
        <p:spPr bwMode="auto">
          <a:xfrm>
            <a:off x="501650" y="5969000"/>
            <a:ext cx="7677150" cy="806450"/>
          </a:xfrm>
          <a:prstGeom prst="rect">
            <a:avLst/>
          </a:prstGeom>
          <a:noFill/>
          <a:ln>
            <a:noFill/>
          </a:ln>
          <a:effectLst/>
          <a:extLst>
            <a:ext uri="{909E8E84-426E-40DD-AFC4-6F175D3DCCD1}">
              <a14:hiddenFill xmlns:a14="http://schemas.microsoft.com/office/drawing/2010/main">
                <a:solidFill>
                  <a:srgbClr val="FF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en-US" altLang="en-US" sz="1600" b="1"/>
              <a:t>Sleepiness in residents is equivalent to that found in patients </a:t>
            </a:r>
          </a:p>
          <a:p>
            <a:pPr eaLnBrk="1" hangingPunct="1">
              <a:lnSpc>
                <a:spcPct val="80000"/>
              </a:lnSpc>
              <a:spcBef>
                <a:spcPct val="20000"/>
              </a:spcBef>
            </a:pPr>
            <a:r>
              <a:rPr lang="en-US" altLang="en-US" sz="1600" b="1"/>
              <a:t>with serious sleep disorders.   </a:t>
            </a:r>
            <a:r>
              <a:rPr lang="en-US" altLang="en-US" sz="1600"/>
              <a:t>Mustafa and Strohl, unpublished data. Papp, 2002</a:t>
            </a:r>
          </a:p>
          <a:p>
            <a:pPr eaLnBrk="1" hangingPunct="1"/>
            <a:endParaRPr lang="en-US" altLang="en-US" b="1">
              <a:solidFill>
                <a:schemeClr val="bg1"/>
              </a:solidFill>
            </a:endParaRPr>
          </a:p>
        </p:txBody>
      </p:sp>
      <p:graphicFrame>
        <p:nvGraphicFramePr>
          <p:cNvPr id="5129" name="Object 9">
            <a:extLst>
              <a:ext uri="{FF2B5EF4-FFF2-40B4-BE49-F238E27FC236}">
                <a16:creationId xmlns:a16="http://schemas.microsoft.com/office/drawing/2014/main" id="{4DDD86F6-D857-0B7F-DEC2-A042923D3A18}"/>
              </a:ext>
            </a:extLst>
          </p:cNvPr>
          <p:cNvGraphicFramePr>
            <a:graphicFrameLocks noChangeAspect="1"/>
          </p:cNvGraphicFramePr>
          <p:nvPr>
            <p:ph/>
          </p:nvPr>
        </p:nvGraphicFramePr>
        <p:xfrm>
          <a:off x="762000" y="1600200"/>
          <a:ext cx="7810500" cy="4327525"/>
        </p:xfrm>
        <a:graphic>
          <a:graphicData uri="http://schemas.openxmlformats.org/presentationml/2006/ole">
            <mc:AlternateContent xmlns:mc="http://schemas.openxmlformats.org/markup-compatibility/2006">
              <mc:Choice xmlns:v="urn:schemas-microsoft-com:vml" Requires="v">
                <p:oleObj spid="_x0000_s5130" name="Chart" r:id="rId4" imgW="11186160" imgH="6202639" progId="MSGraph.Chart.8">
                  <p:embed followColorScheme="full"/>
                </p:oleObj>
              </mc:Choice>
              <mc:Fallback>
                <p:oleObj name="Chart" r:id="rId4" imgW="11186160" imgH="6202639" progId="MSGraph.Chart.8">
                  <p:embed followColorScheme="full"/>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l="4726" t="10451"/>
                      <a:stretch>
                        <a:fillRect/>
                      </a:stretch>
                    </p:blipFill>
                    <p:spPr bwMode="auto">
                      <a:xfrm>
                        <a:off x="762000" y="1600200"/>
                        <a:ext cx="7810500" cy="432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E75382E7-2BB1-B02F-83BF-716212C82086}"/>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147" name="Text Box 3">
            <a:extLst>
              <a:ext uri="{FF2B5EF4-FFF2-40B4-BE49-F238E27FC236}">
                <a16:creationId xmlns:a16="http://schemas.microsoft.com/office/drawing/2014/main" id="{0EE5D80E-5FE3-54E1-CD89-EF70B5E015EC}"/>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6148" name="Picture 4">
            <a:extLst>
              <a:ext uri="{FF2B5EF4-FFF2-40B4-BE49-F238E27FC236}">
                <a16:creationId xmlns:a16="http://schemas.microsoft.com/office/drawing/2014/main" id="{7D2A13FA-43A8-9F47-A3E3-8717FB9606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Text Box 5">
            <a:extLst>
              <a:ext uri="{FF2B5EF4-FFF2-40B4-BE49-F238E27FC236}">
                <a16:creationId xmlns:a16="http://schemas.microsoft.com/office/drawing/2014/main" id="{47C50705-D4CF-D1F7-146C-F954FD82F295}"/>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6150" name="Line 6">
            <a:extLst>
              <a:ext uri="{FF2B5EF4-FFF2-40B4-BE49-F238E27FC236}">
                <a16:creationId xmlns:a16="http://schemas.microsoft.com/office/drawing/2014/main" id="{14720699-2150-E222-FD45-DDB189793824}"/>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687" name="Text Box 7">
            <a:extLst>
              <a:ext uri="{FF2B5EF4-FFF2-40B4-BE49-F238E27FC236}">
                <a16:creationId xmlns:a16="http://schemas.microsoft.com/office/drawing/2014/main" id="{15311E16-2DE3-A727-BF39-30380D9F1E6B}"/>
              </a:ext>
            </a:extLst>
          </p:cNvPr>
          <p:cNvSpPr txBox="1">
            <a:spLocks noChangeArrowheads="1"/>
          </p:cNvSpPr>
          <p:nvPr/>
        </p:nvSpPr>
        <p:spPr bwMode="auto">
          <a:xfrm>
            <a:off x="609600" y="838200"/>
            <a:ext cx="6858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Why So?</a:t>
            </a:r>
          </a:p>
        </p:txBody>
      </p:sp>
      <p:sp>
        <p:nvSpPr>
          <p:cNvPr id="71688" name="Text Box 8">
            <a:extLst>
              <a:ext uri="{FF2B5EF4-FFF2-40B4-BE49-F238E27FC236}">
                <a16:creationId xmlns:a16="http://schemas.microsoft.com/office/drawing/2014/main" id="{F3795CA0-51C1-62A9-6B38-A19A05C7B698}"/>
              </a:ext>
            </a:extLst>
          </p:cNvPr>
          <p:cNvSpPr txBox="1">
            <a:spLocks noChangeArrowheads="1"/>
          </p:cNvSpPr>
          <p:nvPr/>
        </p:nvSpPr>
        <p:spPr bwMode="auto">
          <a:xfrm>
            <a:off x="838200" y="1676400"/>
            <a:ext cx="7162800" cy="429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pPr>
            <a:r>
              <a:rPr lang="en-US" altLang="en-US" sz="2400" b="1"/>
              <a:t> Physicians know relatively little about sleep</a:t>
            </a:r>
            <a:br>
              <a:rPr lang="en-US" altLang="en-US" sz="2400" b="1"/>
            </a:br>
            <a:r>
              <a:rPr lang="en-US" altLang="en-US" sz="2400" b="1"/>
              <a:t>  needs and sleep physiology.</a:t>
            </a:r>
          </a:p>
          <a:p>
            <a:pPr eaLnBrk="1" hangingPunct="1">
              <a:spcBef>
                <a:spcPct val="50000"/>
              </a:spcBef>
              <a:buFontTx/>
              <a:buChar char="•"/>
            </a:pPr>
            <a:r>
              <a:rPr lang="en-US" altLang="en-US" sz="2400" b="1"/>
              <a:t> There is no “drug test” for sleepiness.</a:t>
            </a:r>
          </a:p>
          <a:p>
            <a:pPr eaLnBrk="1" hangingPunct="1">
              <a:spcBef>
                <a:spcPct val="50000"/>
              </a:spcBef>
              <a:buFontTx/>
              <a:buChar char="•"/>
            </a:pPr>
            <a:r>
              <a:rPr lang="en-US" altLang="en-US" sz="2400" b="1"/>
              <a:t> Most programs do not recognize and address </a:t>
            </a:r>
            <a:br>
              <a:rPr lang="en-US" altLang="en-US" sz="2400" b="1"/>
            </a:br>
            <a:r>
              <a:rPr lang="en-US" altLang="en-US" sz="2400" b="1"/>
              <a:t>  the problem of resident sleepiness.</a:t>
            </a:r>
          </a:p>
          <a:p>
            <a:pPr eaLnBrk="1" hangingPunct="1">
              <a:spcBef>
                <a:spcPct val="50000"/>
              </a:spcBef>
              <a:buFontTx/>
              <a:buChar char="•"/>
            </a:pPr>
            <a:r>
              <a:rPr lang="en-US" altLang="en-US" sz="2400" b="1"/>
              <a:t> The culture of medicine says:</a:t>
            </a:r>
          </a:p>
          <a:p>
            <a:pPr lvl="1" eaLnBrk="1" hangingPunct="1">
              <a:spcBef>
                <a:spcPct val="50000"/>
              </a:spcBef>
              <a:buFontTx/>
              <a:buChar char="•"/>
            </a:pPr>
            <a:r>
              <a:rPr lang="en-US" altLang="en-US" sz="2400" b="1"/>
              <a:t> “Sleep is “optional” (and you’re a wimp if </a:t>
            </a:r>
            <a:br>
              <a:rPr lang="en-US" altLang="en-US" sz="2400" b="1"/>
            </a:br>
            <a:r>
              <a:rPr lang="en-US" altLang="en-US" sz="2400" b="1"/>
              <a:t>    you need it)”   </a:t>
            </a:r>
          </a:p>
          <a:p>
            <a:pPr lvl="1" eaLnBrk="1" hangingPunct="1">
              <a:spcBef>
                <a:spcPct val="50000"/>
              </a:spcBef>
              <a:buFontTx/>
              <a:buChar char="•"/>
            </a:pPr>
            <a:r>
              <a:rPr lang="en-US" altLang="en-US" sz="2400" b="1"/>
              <a:t> “Less sleep = more dedicated doc”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687"/>
                                        </p:tgtEl>
                                        <p:attrNameLst>
                                          <p:attrName>style.visibility</p:attrName>
                                        </p:attrNameLst>
                                      </p:cBhvr>
                                      <p:to>
                                        <p:strVal val="visible"/>
                                      </p:to>
                                    </p:set>
                                    <p:anim calcmode="lin" valueType="num">
                                      <p:cBhvr additive="base">
                                        <p:cTn id="7" dur="500" fill="hold"/>
                                        <p:tgtEl>
                                          <p:spTgt spid="71687"/>
                                        </p:tgtEl>
                                        <p:attrNameLst>
                                          <p:attrName>ppt_x</p:attrName>
                                        </p:attrNameLst>
                                      </p:cBhvr>
                                      <p:tavLst>
                                        <p:tav tm="0">
                                          <p:val>
                                            <p:strVal val="0-#ppt_w/2"/>
                                          </p:val>
                                        </p:tav>
                                        <p:tav tm="100000">
                                          <p:val>
                                            <p:strVal val="#ppt_x"/>
                                          </p:val>
                                        </p:tav>
                                      </p:tavLst>
                                    </p:anim>
                                    <p:anim calcmode="lin" valueType="num">
                                      <p:cBhvr additive="base">
                                        <p:cTn id="8" dur="500" fill="hold"/>
                                        <p:tgtEl>
                                          <p:spTgt spid="7168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1688"/>
                                        </p:tgtEl>
                                        <p:attrNameLst>
                                          <p:attrName>style.visibility</p:attrName>
                                        </p:attrNameLst>
                                      </p:cBhvr>
                                      <p:to>
                                        <p:strVal val="visible"/>
                                      </p:to>
                                    </p:set>
                                    <p:anim calcmode="lin" valueType="num">
                                      <p:cBhvr additive="base">
                                        <p:cTn id="13" dur="500" fill="hold"/>
                                        <p:tgtEl>
                                          <p:spTgt spid="71688"/>
                                        </p:tgtEl>
                                        <p:attrNameLst>
                                          <p:attrName>ppt_x</p:attrName>
                                        </p:attrNameLst>
                                      </p:cBhvr>
                                      <p:tavLst>
                                        <p:tav tm="0">
                                          <p:val>
                                            <p:strVal val="0-#ppt_w/2"/>
                                          </p:val>
                                        </p:tav>
                                        <p:tav tm="100000">
                                          <p:val>
                                            <p:strVal val="#ppt_x"/>
                                          </p:val>
                                        </p:tav>
                                      </p:tavLst>
                                    </p:anim>
                                    <p:anim calcmode="lin" valueType="num">
                                      <p:cBhvr additive="base">
                                        <p:cTn id="14" dur="500" fill="hold"/>
                                        <p:tgtEl>
                                          <p:spTgt spid="716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7" grpId="0" autoUpdateAnimBg="0"/>
      <p:bldP spid="7168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8CE0765-996A-AE04-2C70-D8FC46D6F85A}"/>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171" name="Text Box 3">
            <a:extLst>
              <a:ext uri="{FF2B5EF4-FFF2-40B4-BE49-F238E27FC236}">
                <a16:creationId xmlns:a16="http://schemas.microsoft.com/office/drawing/2014/main" id="{4CC8E746-063C-A8E6-D162-B16105CD1ACC}"/>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7172" name="Picture 4">
            <a:extLst>
              <a:ext uri="{FF2B5EF4-FFF2-40B4-BE49-F238E27FC236}">
                <a16:creationId xmlns:a16="http://schemas.microsoft.com/office/drawing/2014/main" id="{2269112C-8CA1-9B1F-B591-55B0395922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 Box 5">
            <a:extLst>
              <a:ext uri="{FF2B5EF4-FFF2-40B4-BE49-F238E27FC236}">
                <a16:creationId xmlns:a16="http://schemas.microsoft.com/office/drawing/2014/main" id="{9F5994DA-7FFA-46A3-86E4-191827C412CB}"/>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7174" name="Line 6">
            <a:extLst>
              <a:ext uri="{FF2B5EF4-FFF2-40B4-BE49-F238E27FC236}">
                <a16:creationId xmlns:a16="http://schemas.microsoft.com/office/drawing/2014/main" id="{49A56A54-D20D-85EE-50CD-3522A9D10E6C}"/>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5" name="Text Box 8">
            <a:extLst>
              <a:ext uri="{FF2B5EF4-FFF2-40B4-BE49-F238E27FC236}">
                <a16:creationId xmlns:a16="http://schemas.microsoft.com/office/drawing/2014/main" id="{7BD2E4D3-2B88-8EE1-9787-BE13E5864CA1}"/>
              </a:ext>
            </a:extLst>
          </p:cNvPr>
          <p:cNvSpPr txBox="1">
            <a:spLocks noChangeArrowheads="1"/>
          </p:cNvSpPr>
          <p:nvPr/>
        </p:nvSpPr>
        <p:spPr bwMode="auto">
          <a:xfrm>
            <a:off x="1600200" y="914400"/>
            <a:ext cx="6858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What causes sleepiness?</a:t>
            </a:r>
          </a:p>
        </p:txBody>
      </p:sp>
      <p:pic>
        <p:nvPicPr>
          <p:cNvPr id="7176" name="Picture 9">
            <a:extLst>
              <a:ext uri="{FF2B5EF4-FFF2-40B4-BE49-F238E27FC236}">
                <a16:creationId xmlns:a16="http://schemas.microsoft.com/office/drawing/2014/main" id="{A0548313-B83F-70A1-29E2-386EB18F33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600200"/>
            <a:ext cx="2133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288DA91-E1D3-85E7-D909-DB02D4B6C9D2}"/>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8195" name="Text Box 3">
            <a:extLst>
              <a:ext uri="{FF2B5EF4-FFF2-40B4-BE49-F238E27FC236}">
                <a16:creationId xmlns:a16="http://schemas.microsoft.com/office/drawing/2014/main" id="{6B3271A4-F2BB-9D42-7422-9462D05091A1}"/>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8196" name="Picture 4">
            <a:extLst>
              <a:ext uri="{FF2B5EF4-FFF2-40B4-BE49-F238E27FC236}">
                <a16:creationId xmlns:a16="http://schemas.microsoft.com/office/drawing/2014/main" id="{D4E5FC4D-84AE-B2F9-9241-FAEB2659E6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 Box 5">
            <a:extLst>
              <a:ext uri="{FF2B5EF4-FFF2-40B4-BE49-F238E27FC236}">
                <a16:creationId xmlns:a16="http://schemas.microsoft.com/office/drawing/2014/main" id="{D1744875-5052-0B94-9C19-2E3A9BDC6671}"/>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8198" name="Line 6">
            <a:extLst>
              <a:ext uri="{FF2B5EF4-FFF2-40B4-BE49-F238E27FC236}">
                <a16:creationId xmlns:a16="http://schemas.microsoft.com/office/drawing/2014/main" id="{13A26D40-74D8-B96C-1C44-2B5C07A9AA4A}"/>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6" name="Text Box 8">
            <a:extLst>
              <a:ext uri="{FF2B5EF4-FFF2-40B4-BE49-F238E27FC236}">
                <a16:creationId xmlns:a16="http://schemas.microsoft.com/office/drawing/2014/main" id="{DA34E2F7-9905-34A6-AF8E-F61E28459FDF}"/>
              </a:ext>
            </a:extLst>
          </p:cNvPr>
          <p:cNvSpPr txBox="1">
            <a:spLocks noChangeArrowheads="1"/>
          </p:cNvSpPr>
          <p:nvPr/>
        </p:nvSpPr>
        <p:spPr bwMode="auto">
          <a:xfrm>
            <a:off x="3657600" y="1752600"/>
            <a:ext cx="5486400" cy="387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b="1">
                <a:solidFill>
                  <a:srgbClr val="333399"/>
                </a:solidFill>
              </a:rPr>
              <a:t>Myth:</a:t>
            </a:r>
            <a:r>
              <a:rPr lang="en-US" altLang="en-US" sz="2800"/>
              <a:t>  “It’s the really boring noon conferences that put me to sleep.”</a:t>
            </a:r>
          </a:p>
          <a:p>
            <a:pPr eaLnBrk="1" hangingPunct="1">
              <a:spcBef>
                <a:spcPct val="50000"/>
              </a:spcBef>
            </a:pPr>
            <a:r>
              <a:rPr lang="en-US" altLang="en-US" sz="3200" b="1">
                <a:solidFill>
                  <a:srgbClr val="333399"/>
                </a:solidFill>
              </a:rPr>
              <a:t>Fact:</a:t>
            </a:r>
            <a:r>
              <a:rPr lang="en-US" altLang="en-US" sz="2800"/>
              <a:t> Environmental factors (passive learning situation, room temperature, low light level, etc) may unmask but </a:t>
            </a:r>
            <a:r>
              <a:rPr lang="en-US" altLang="en-US" sz="2800" b="1"/>
              <a:t>DO NOT CAUSE SLEEPINESS.</a:t>
            </a:r>
            <a:endParaRPr lang="en-US" altLang="en-US" sz="2800"/>
          </a:p>
        </p:txBody>
      </p:sp>
      <p:pic>
        <p:nvPicPr>
          <p:cNvPr id="8200" name="Picture 10">
            <a:extLst>
              <a:ext uri="{FF2B5EF4-FFF2-40B4-BE49-F238E27FC236}">
                <a16:creationId xmlns:a16="http://schemas.microsoft.com/office/drawing/2014/main" id="{CAAD6346-4233-376A-EC29-13DE826C84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2019300"/>
            <a:ext cx="23622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3736"/>
                                        </p:tgtEl>
                                        <p:attrNameLst>
                                          <p:attrName>style.visibility</p:attrName>
                                        </p:attrNameLst>
                                      </p:cBhvr>
                                      <p:to>
                                        <p:strVal val="visible"/>
                                      </p:to>
                                    </p:set>
                                    <p:anim calcmode="lin" valueType="num">
                                      <p:cBhvr additive="base">
                                        <p:cTn id="7" dur="500" fill="hold"/>
                                        <p:tgtEl>
                                          <p:spTgt spid="73736"/>
                                        </p:tgtEl>
                                        <p:attrNameLst>
                                          <p:attrName>ppt_x</p:attrName>
                                        </p:attrNameLst>
                                      </p:cBhvr>
                                      <p:tavLst>
                                        <p:tav tm="0">
                                          <p:val>
                                            <p:strVal val="0-#ppt_w/2"/>
                                          </p:val>
                                        </p:tav>
                                        <p:tav tm="100000">
                                          <p:val>
                                            <p:strVal val="#ppt_x"/>
                                          </p:val>
                                        </p:tav>
                                      </p:tavLst>
                                    </p:anim>
                                    <p:anim calcmode="lin" valueType="num">
                                      <p:cBhvr additive="base">
                                        <p:cTn id="8" dur="500" fill="hold"/>
                                        <p:tgtEl>
                                          <p:spTgt spid="737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57E3A4FF-470E-02D3-9624-7E07C11E1872}"/>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9219" name="Text Box 3">
            <a:extLst>
              <a:ext uri="{FF2B5EF4-FFF2-40B4-BE49-F238E27FC236}">
                <a16:creationId xmlns:a16="http://schemas.microsoft.com/office/drawing/2014/main" id="{2EC59449-AE2F-4DFE-C7DA-C96997B924B9}"/>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9220" name="Picture 4">
            <a:extLst>
              <a:ext uri="{FF2B5EF4-FFF2-40B4-BE49-F238E27FC236}">
                <a16:creationId xmlns:a16="http://schemas.microsoft.com/office/drawing/2014/main" id="{EE9F5CE4-7CA8-2A51-03CE-82B0FD4381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 Box 5">
            <a:extLst>
              <a:ext uri="{FF2B5EF4-FFF2-40B4-BE49-F238E27FC236}">
                <a16:creationId xmlns:a16="http://schemas.microsoft.com/office/drawing/2014/main" id="{C65C02E6-7843-3B20-22B7-B26917868504}"/>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9222" name="Line 6">
            <a:extLst>
              <a:ext uri="{FF2B5EF4-FFF2-40B4-BE49-F238E27FC236}">
                <a16:creationId xmlns:a16="http://schemas.microsoft.com/office/drawing/2014/main" id="{321C0B2B-315E-E5A8-908A-67B290002A23}"/>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3" name="Text Box 7">
            <a:extLst>
              <a:ext uri="{FF2B5EF4-FFF2-40B4-BE49-F238E27FC236}">
                <a16:creationId xmlns:a16="http://schemas.microsoft.com/office/drawing/2014/main" id="{E3AD503B-7C47-1811-3DBF-54F509B86E58}"/>
              </a:ext>
            </a:extLst>
          </p:cNvPr>
          <p:cNvSpPr txBox="1">
            <a:spLocks noChangeArrowheads="1"/>
          </p:cNvSpPr>
          <p:nvPr/>
        </p:nvSpPr>
        <p:spPr bwMode="auto">
          <a:xfrm>
            <a:off x="609600" y="838200"/>
            <a:ext cx="68580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Conceptual Framework </a:t>
            </a:r>
            <a:br>
              <a:rPr lang="en-US" altLang="en-US" sz="4000" b="1">
                <a:solidFill>
                  <a:srgbClr val="333399"/>
                </a:solidFill>
              </a:rPr>
            </a:br>
            <a:r>
              <a:rPr lang="en-US" altLang="en-US" sz="4000" b="1">
                <a:solidFill>
                  <a:srgbClr val="333399"/>
                </a:solidFill>
              </a:rPr>
              <a:t>(in Residency)</a:t>
            </a:r>
          </a:p>
        </p:txBody>
      </p:sp>
      <p:sp>
        <p:nvSpPr>
          <p:cNvPr id="74762" name="Text Box 10">
            <a:extLst>
              <a:ext uri="{FF2B5EF4-FFF2-40B4-BE49-F238E27FC236}">
                <a16:creationId xmlns:a16="http://schemas.microsoft.com/office/drawing/2014/main" id="{592BC5D4-0236-DEC8-CCAB-D68CC492C83E}"/>
              </a:ext>
            </a:extLst>
          </p:cNvPr>
          <p:cNvSpPr txBox="1">
            <a:spLocks noChangeArrowheads="1"/>
          </p:cNvSpPr>
          <p:nvPr/>
        </p:nvSpPr>
        <p:spPr bwMode="auto">
          <a:xfrm>
            <a:off x="4191000" y="5180013"/>
            <a:ext cx="2590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a:t>Primary</a:t>
            </a:r>
            <a:br>
              <a:rPr lang="en-US" altLang="en-US" b="1"/>
            </a:br>
            <a:r>
              <a:rPr lang="en-US" altLang="en-US" sz="2000" b="1"/>
              <a:t>Sleep Disorders</a:t>
            </a:r>
            <a:br>
              <a:rPr lang="en-US" altLang="en-US" sz="2000"/>
            </a:br>
            <a:r>
              <a:rPr lang="en-US" altLang="en-US" sz="2000"/>
              <a:t>(sleep apnea, etc)</a:t>
            </a:r>
            <a:endParaRPr lang="en-US" altLang="en-US"/>
          </a:p>
        </p:txBody>
      </p:sp>
      <p:sp>
        <p:nvSpPr>
          <p:cNvPr id="74763" name="Text Box 11">
            <a:extLst>
              <a:ext uri="{FF2B5EF4-FFF2-40B4-BE49-F238E27FC236}">
                <a16:creationId xmlns:a16="http://schemas.microsoft.com/office/drawing/2014/main" id="{2DD4AC99-3F64-24C5-73D3-4D6B117A22FF}"/>
              </a:ext>
            </a:extLst>
          </p:cNvPr>
          <p:cNvSpPr txBox="1">
            <a:spLocks noChangeArrowheads="1"/>
          </p:cNvSpPr>
          <p:nvPr/>
        </p:nvSpPr>
        <p:spPr bwMode="auto">
          <a:xfrm>
            <a:off x="3429000" y="2286000"/>
            <a:ext cx="3733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a:t>Fragmented Sleep</a:t>
            </a:r>
            <a:br>
              <a:rPr lang="en-US" altLang="en-US"/>
            </a:br>
            <a:r>
              <a:rPr lang="en-US" altLang="en-US" sz="2000"/>
              <a:t>(pager, phone calls)</a:t>
            </a:r>
            <a:endParaRPr lang="en-US" altLang="en-US"/>
          </a:p>
        </p:txBody>
      </p:sp>
      <p:sp>
        <p:nvSpPr>
          <p:cNvPr id="74764" name="Text Box 12">
            <a:extLst>
              <a:ext uri="{FF2B5EF4-FFF2-40B4-BE49-F238E27FC236}">
                <a16:creationId xmlns:a16="http://schemas.microsoft.com/office/drawing/2014/main" id="{FBF96599-5906-0603-0C91-D907586DBA4D}"/>
              </a:ext>
            </a:extLst>
          </p:cNvPr>
          <p:cNvSpPr txBox="1">
            <a:spLocks noChangeArrowheads="1"/>
          </p:cNvSpPr>
          <p:nvPr/>
        </p:nvSpPr>
        <p:spPr bwMode="auto">
          <a:xfrm>
            <a:off x="381000" y="5181600"/>
            <a:ext cx="3733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a:t>Circadian Rhythm Disruption</a:t>
            </a:r>
            <a:br>
              <a:rPr lang="en-US" altLang="en-US"/>
            </a:br>
            <a:r>
              <a:rPr lang="en-US" altLang="en-US" sz="2000"/>
              <a:t>(night float, rotating shifts)</a:t>
            </a:r>
            <a:endParaRPr lang="en-US" altLang="en-US"/>
          </a:p>
        </p:txBody>
      </p:sp>
      <p:sp>
        <p:nvSpPr>
          <p:cNvPr id="74765" name="Text Box 13">
            <a:extLst>
              <a:ext uri="{FF2B5EF4-FFF2-40B4-BE49-F238E27FC236}">
                <a16:creationId xmlns:a16="http://schemas.microsoft.com/office/drawing/2014/main" id="{FDD73A19-576A-68D4-9083-83E66AFE103E}"/>
              </a:ext>
            </a:extLst>
          </p:cNvPr>
          <p:cNvSpPr txBox="1">
            <a:spLocks noChangeArrowheads="1"/>
          </p:cNvSpPr>
          <p:nvPr/>
        </p:nvSpPr>
        <p:spPr bwMode="auto">
          <a:xfrm>
            <a:off x="304800" y="2209800"/>
            <a:ext cx="3733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a:t>Insufficient Sleep</a:t>
            </a:r>
            <a:br>
              <a:rPr lang="en-US" altLang="en-US"/>
            </a:br>
            <a:r>
              <a:rPr lang="en-US" altLang="en-US" sz="2000"/>
              <a:t>(on call sleep loss/inadequate recovery sleep)</a:t>
            </a:r>
            <a:endParaRPr lang="en-US" altLang="en-US"/>
          </a:p>
        </p:txBody>
      </p:sp>
      <p:sp>
        <p:nvSpPr>
          <p:cNvPr id="9228" name="Text Box 14">
            <a:extLst>
              <a:ext uri="{FF2B5EF4-FFF2-40B4-BE49-F238E27FC236}">
                <a16:creationId xmlns:a16="http://schemas.microsoft.com/office/drawing/2014/main" id="{4DAE5FC0-4AFE-0ED6-CAD1-1EA241B7440F}"/>
              </a:ext>
            </a:extLst>
          </p:cNvPr>
          <p:cNvSpPr txBox="1">
            <a:spLocks noChangeArrowheads="1"/>
          </p:cNvSpPr>
          <p:nvPr/>
        </p:nvSpPr>
        <p:spPr bwMode="auto">
          <a:xfrm>
            <a:off x="762000" y="3886200"/>
            <a:ext cx="563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b="1"/>
              <a:t>EXCESSIVE DAYTIME SLEEPINESS</a:t>
            </a:r>
          </a:p>
        </p:txBody>
      </p:sp>
      <p:sp>
        <p:nvSpPr>
          <p:cNvPr id="9229" name="AutoShape 15">
            <a:extLst>
              <a:ext uri="{FF2B5EF4-FFF2-40B4-BE49-F238E27FC236}">
                <a16:creationId xmlns:a16="http://schemas.microsoft.com/office/drawing/2014/main" id="{7BF00DF9-C5C3-1DF6-6D87-206253D528D5}"/>
              </a:ext>
            </a:extLst>
          </p:cNvPr>
          <p:cNvSpPr>
            <a:spLocks noChangeArrowheads="1"/>
          </p:cNvSpPr>
          <p:nvPr/>
        </p:nvSpPr>
        <p:spPr bwMode="auto">
          <a:xfrm rot="5400000">
            <a:off x="1714500" y="3238500"/>
            <a:ext cx="609600" cy="533400"/>
          </a:xfrm>
          <a:prstGeom prst="rightArrow">
            <a:avLst>
              <a:gd name="adj1" fmla="val 50000"/>
              <a:gd name="adj2" fmla="val 28571"/>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9230" name="AutoShape 16">
            <a:extLst>
              <a:ext uri="{FF2B5EF4-FFF2-40B4-BE49-F238E27FC236}">
                <a16:creationId xmlns:a16="http://schemas.microsoft.com/office/drawing/2014/main" id="{F107CD32-7ED7-F013-D9E3-B43104B67B64}"/>
              </a:ext>
            </a:extLst>
          </p:cNvPr>
          <p:cNvSpPr>
            <a:spLocks noChangeArrowheads="1"/>
          </p:cNvSpPr>
          <p:nvPr/>
        </p:nvSpPr>
        <p:spPr bwMode="auto">
          <a:xfrm rot="5400000">
            <a:off x="4991100" y="3314700"/>
            <a:ext cx="609600" cy="533400"/>
          </a:xfrm>
          <a:prstGeom prst="rightArrow">
            <a:avLst>
              <a:gd name="adj1" fmla="val 50000"/>
              <a:gd name="adj2" fmla="val 28571"/>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9231" name="AutoShape 17">
            <a:extLst>
              <a:ext uri="{FF2B5EF4-FFF2-40B4-BE49-F238E27FC236}">
                <a16:creationId xmlns:a16="http://schemas.microsoft.com/office/drawing/2014/main" id="{7A702127-0E69-FECE-F146-56CAF5EB7613}"/>
              </a:ext>
            </a:extLst>
          </p:cNvPr>
          <p:cNvSpPr>
            <a:spLocks noChangeArrowheads="1"/>
          </p:cNvSpPr>
          <p:nvPr/>
        </p:nvSpPr>
        <p:spPr bwMode="auto">
          <a:xfrm rot="-5400000">
            <a:off x="1714500" y="4457700"/>
            <a:ext cx="609600" cy="533400"/>
          </a:xfrm>
          <a:prstGeom prst="rightArrow">
            <a:avLst>
              <a:gd name="adj1" fmla="val 50000"/>
              <a:gd name="adj2" fmla="val 28571"/>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9232" name="AutoShape 18">
            <a:extLst>
              <a:ext uri="{FF2B5EF4-FFF2-40B4-BE49-F238E27FC236}">
                <a16:creationId xmlns:a16="http://schemas.microsoft.com/office/drawing/2014/main" id="{69208B18-BA63-904E-FFAB-27C72528B4C7}"/>
              </a:ext>
            </a:extLst>
          </p:cNvPr>
          <p:cNvSpPr>
            <a:spLocks noChangeArrowheads="1"/>
          </p:cNvSpPr>
          <p:nvPr/>
        </p:nvSpPr>
        <p:spPr bwMode="auto">
          <a:xfrm rot="-5400000">
            <a:off x="4991100" y="4457700"/>
            <a:ext cx="609600" cy="533400"/>
          </a:xfrm>
          <a:prstGeom prst="rightArrow">
            <a:avLst>
              <a:gd name="adj1" fmla="val 50000"/>
              <a:gd name="adj2" fmla="val 28571"/>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pic>
        <p:nvPicPr>
          <p:cNvPr id="9233" name="Picture 19">
            <a:extLst>
              <a:ext uri="{FF2B5EF4-FFF2-40B4-BE49-F238E27FC236}">
                <a16:creationId xmlns:a16="http://schemas.microsoft.com/office/drawing/2014/main" id="{6BD87FF2-D023-9A94-FE4E-9F6D01298A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819400"/>
            <a:ext cx="2209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74765"/>
                                        </p:tgtEl>
                                        <p:attrNameLst>
                                          <p:attrName>style.visibility</p:attrName>
                                        </p:attrNameLst>
                                      </p:cBhvr>
                                      <p:to>
                                        <p:strVal val="visible"/>
                                      </p:to>
                                    </p:set>
                                    <p:anim calcmode="lin" valueType="num">
                                      <p:cBhvr additive="base">
                                        <p:cTn id="7" dur="500" fill="hold"/>
                                        <p:tgtEl>
                                          <p:spTgt spid="74765"/>
                                        </p:tgtEl>
                                        <p:attrNameLst>
                                          <p:attrName>ppt_x</p:attrName>
                                        </p:attrNameLst>
                                      </p:cBhvr>
                                      <p:tavLst>
                                        <p:tav tm="0">
                                          <p:val>
                                            <p:strVal val="#ppt_x"/>
                                          </p:val>
                                        </p:tav>
                                        <p:tav tm="100000">
                                          <p:val>
                                            <p:strVal val="#ppt_x"/>
                                          </p:val>
                                        </p:tav>
                                      </p:tavLst>
                                    </p:anim>
                                    <p:anim calcmode="lin" valueType="num">
                                      <p:cBhvr additive="base">
                                        <p:cTn id="8" dur="500" fill="hold"/>
                                        <p:tgtEl>
                                          <p:spTgt spid="7476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74763"/>
                                        </p:tgtEl>
                                        <p:attrNameLst>
                                          <p:attrName>style.visibility</p:attrName>
                                        </p:attrNameLst>
                                      </p:cBhvr>
                                      <p:to>
                                        <p:strVal val="visible"/>
                                      </p:to>
                                    </p:set>
                                    <p:anim calcmode="lin" valueType="num">
                                      <p:cBhvr additive="base">
                                        <p:cTn id="13" dur="500" fill="hold"/>
                                        <p:tgtEl>
                                          <p:spTgt spid="74763"/>
                                        </p:tgtEl>
                                        <p:attrNameLst>
                                          <p:attrName>ppt_x</p:attrName>
                                        </p:attrNameLst>
                                      </p:cBhvr>
                                      <p:tavLst>
                                        <p:tav tm="0">
                                          <p:val>
                                            <p:strVal val="#ppt_x"/>
                                          </p:val>
                                        </p:tav>
                                        <p:tav tm="100000">
                                          <p:val>
                                            <p:strVal val="#ppt_x"/>
                                          </p:val>
                                        </p:tav>
                                      </p:tavLst>
                                    </p:anim>
                                    <p:anim calcmode="lin" valueType="num">
                                      <p:cBhvr additive="base">
                                        <p:cTn id="14" dur="500" fill="hold"/>
                                        <p:tgtEl>
                                          <p:spTgt spid="74763"/>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4764"/>
                                        </p:tgtEl>
                                        <p:attrNameLst>
                                          <p:attrName>style.visibility</p:attrName>
                                        </p:attrNameLst>
                                      </p:cBhvr>
                                      <p:to>
                                        <p:strVal val="visible"/>
                                      </p:to>
                                    </p:set>
                                    <p:anim calcmode="lin" valueType="num">
                                      <p:cBhvr additive="base">
                                        <p:cTn id="19" dur="500" fill="hold"/>
                                        <p:tgtEl>
                                          <p:spTgt spid="74764"/>
                                        </p:tgtEl>
                                        <p:attrNameLst>
                                          <p:attrName>ppt_x</p:attrName>
                                        </p:attrNameLst>
                                      </p:cBhvr>
                                      <p:tavLst>
                                        <p:tav tm="0">
                                          <p:val>
                                            <p:strVal val="#ppt_x"/>
                                          </p:val>
                                        </p:tav>
                                        <p:tav tm="100000">
                                          <p:val>
                                            <p:strVal val="#ppt_x"/>
                                          </p:val>
                                        </p:tav>
                                      </p:tavLst>
                                    </p:anim>
                                    <p:anim calcmode="lin" valueType="num">
                                      <p:cBhvr additive="base">
                                        <p:cTn id="20" dur="500" fill="hold"/>
                                        <p:tgtEl>
                                          <p:spTgt spid="7476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74762"/>
                                        </p:tgtEl>
                                        <p:attrNameLst>
                                          <p:attrName>style.visibility</p:attrName>
                                        </p:attrNameLst>
                                      </p:cBhvr>
                                      <p:to>
                                        <p:strVal val="visible"/>
                                      </p:to>
                                    </p:set>
                                    <p:anim calcmode="lin" valueType="num">
                                      <p:cBhvr additive="base">
                                        <p:cTn id="25" dur="500" fill="hold"/>
                                        <p:tgtEl>
                                          <p:spTgt spid="74762"/>
                                        </p:tgtEl>
                                        <p:attrNameLst>
                                          <p:attrName>ppt_x</p:attrName>
                                        </p:attrNameLst>
                                      </p:cBhvr>
                                      <p:tavLst>
                                        <p:tav tm="0">
                                          <p:val>
                                            <p:strVal val="#ppt_x"/>
                                          </p:val>
                                        </p:tav>
                                        <p:tav tm="100000">
                                          <p:val>
                                            <p:strVal val="#ppt_x"/>
                                          </p:val>
                                        </p:tav>
                                      </p:tavLst>
                                    </p:anim>
                                    <p:anim calcmode="lin" valueType="num">
                                      <p:cBhvr additive="base">
                                        <p:cTn id="26" dur="500" fill="hold"/>
                                        <p:tgtEl>
                                          <p:spTgt spid="747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62" grpId="0"/>
      <p:bldP spid="74763" grpId="0"/>
      <p:bldP spid="74764" grpId="0"/>
      <p:bldP spid="747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89E20FE2-C642-F5FC-5BAD-27ACD10093DB}"/>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243" name="Text Box 3">
            <a:extLst>
              <a:ext uri="{FF2B5EF4-FFF2-40B4-BE49-F238E27FC236}">
                <a16:creationId xmlns:a16="http://schemas.microsoft.com/office/drawing/2014/main" id="{2A70FDA1-BD7C-906C-B970-2CE7B59C7345}"/>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10244" name="Picture 4">
            <a:extLst>
              <a:ext uri="{FF2B5EF4-FFF2-40B4-BE49-F238E27FC236}">
                <a16:creationId xmlns:a16="http://schemas.microsoft.com/office/drawing/2014/main" id="{9E098B41-720B-80A0-163A-A2D47224DD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 Box 5">
            <a:extLst>
              <a:ext uri="{FF2B5EF4-FFF2-40B4-BE49-F238E27FC236}">
                <a16:creationId xmlns:a16="http://schemas.microsoft.com/office/drawing/2014/main" id="{A52D3699-3E12-C95C-F937-37B44E0EFCAB}"/>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10246" name="Line 6">
            <a:extLst>
              <a:ext uri="{FF2B5EF4-FFF2-40B4-BE49-F238E27FC236}">
                <a16:creationId xmlns:a16="http://schemas.microsoft.com/office/drawing/2014/main" id="{9C636033-2FEC-46E5-124B-47995923FD47}"/>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7" name="Text Box 7">
            <a:extLst>
              <a:ext uri="{FF2B5EF4-FFF2-40B4-BE49-F238E27FC236}">
                <a16:creationId xmlns:a16="http://schemas.microsoft.com/office/drawing/2014/main" id="{444E8015-C2D1-9A8A-718E-F64830E3D3BE}"/>
              </a:ext>
            </a:extLst>
          </p:cNvPr>
          <p:cNvSpPr txBox="1">
            <a:spLocks noChangeArrowheads="1"/>
          </p:cNvSpPr>
          <p:nvPr/>
        </p:nvSpPr>
        <p:spPr bwMode="auto">
          <a:xfrm>
            <a:off x="609600" y="838200"/>
            <a:ext cx="822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Sleep Needed vs Sleep Obtained</a:t>
            </a:r>
          </a:p>
        </p:txBody>
      </p:sp>
      <p:sp>
        <p:nvSpPr>
          <p:cNvPr id="75784" name="Text Box 8">
            <a:extLst>
              <a:ext uri="{FF2B5EF4-FFF2-40B4-BE49-F238E27FC236}">
                <a16:creationId xmlns:a16="http://schemas.microsoft.com/office/drawing/2014/main" id="{FEE9E251-3542-0FA5-8F1E-69BF5E88C35A}"/>
              </a:ext>
            </a:extLst>
          </p:cNvPr>
          <p:cNvSpPr txBox="1">
            <a:spLocks noChangeArrowheads="1"/>
          </p:cNvSpPr>
          <p:nvPr/>
        </p:nvSpPr>
        <p:spPr bwMode="auto">
          <a:xfrm>
            <a:off x="762000" y="1676400"/>
            <a:ext cx="7772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pPr>
            <a:r>
              <a:rPr lang="en-US" altLang="en-US" sz="2400" b="1">
                <a:solidFill>
                  <a:srgbClr val="333399"/>
                </a:solidFill>
              </a:rPr>
              <a:t> Myth:</a:t>
            </a:r>
            <a:r>
              <a:rPr lang="en-US" altLang="en-US" sz="2000"/>
              <a:t>  “</a:t>
            </a:r>
            <a:r>
              <a:rPr lang="en-US" altLang="en-US" sz="2400"/>
              <a:t>I’m one of those people who only need 5 hours    	   of sleep, so none of this applies to me.”</a:t>
            </a:r>
            <a:endParaRPr lang="en-US" altLang="en-US" sz="2000"/>
          </a:p>
        </p:txBody>
      </p:sp>
      <p:sp>
        <p:nvSpPr>
          <p:cNvPr id="75785" name="Text Box 9">
            <a:extLst>
              <a:ext uri="{FF2B5EF4-FFF2-40B4-BE49-F238E27FC236}">
                <a16:creationId xmlns:a16="http://schemas.microsoft.com/office/drawing/2014/main" id="{82F819BD-7A9C-09F5-0269-114D18B23AA4}"/>
              </a:ext>
            </a:extLst>
          </p:cNvPr>
          <p:cNvSpPr txBox="1">
            <a:spLocks noChangeArrowheads="1"/>
          </p:cNvSpPr>
          <p:nvPr/>
        </p:nvSpPr>
        <p:spPr bwMode="auto">
          <a:xfrm>
            <a:off x="838200" y="2590800"/>
            <a:ext cx="77724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pPr>
            <a:r>
              <a:rPr lang="en-US" altLang="en-US" sz="2400" b="1">
                <a:solidFill>
                  <a:srgbClr val="333399"/>
                </a:solidFill>
              </a:rPr>
              <a:t> Fact:</a:t>
            </a:r>
            <a:r>
              <a:rPr lang="en-US" altLang="en-US" sz="2000"/>
              <a:t>   </a:t>
            </a:r>
            <a:r>
              <a:rPr lang="en-US" altLang="en-US" sz="2400"/>
              <a:t>Individuals may vary somewhat in their 		  tolerance to the effects of sleep loss, but are not 	  able to accurately judge this themselves.</a:t>
            </a:r>
            <a:endParaRPr lang="en-US" altLang="en-US" sz="2000"/>
          </a:p>
        </p:txBody>
      </p:sp>
      <p:sp>
        <p:nvSpPr>
          <p:cNvPr id="75786" name="Text Box 10">
            <a:extLst>
              <a:ext uri="{FF2B5EF4-FFF2-40B4-BE49-F238E27FC236}">
                <a16:creationId xmlns:a16="http://schemas.microsoft.com/office/drawing/2014/main" id="{77F910C1-FAA2-11C7-920D-0D480BE86A31}"/>
              </a:ext>
            </a:extLst>
          </p:cNvPr>
          <p:cNvSpPr txBox="1">
            <a:spLocks noChangeArrowheads="1"/>
          </p:cNvSpPr>
          <p:nvPr/>
        </p:nvSpPr>
        <p:spPr bwMode="auto">
          <a:xfrm>
            <a:off x="762000" y="3733800"/>
            <a:ext cx="7772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pPr>
            <a:r>
              <a:rPr lang="en-US" altLang="en-US" sz="2400" b="1">
                <a:solidFill>
                  <a:srgbClr val="333399"/>
                </a:solidFill>
              </a:rPr>
              <a:t> Fact:</a:t>
            </a:r>
            <a:r>
              <a:rPr lang="en-US" altLang="en-US" sz="2000"/>
              <a:t>    </a:t>
            </a:r>
            <a:r>
              <a:rPr lang="en-US" altLang="en-US" sz="2400"/>
              <a:t>Human beings need 8 hours of sleep to 		   perform at an optimal level.</a:t>
            </a:r>
            <a:endParaRPr lang="en-US" altLang="en-US" sz="2000"/>
          </a:p>
        </p:txBody>
      </p:sp>
      <p:sp>
        <p:nvSpPr>
          <p:cNvPr id="75787" name="Text Box 11">
            <a:extLst>
              <a:ext uri="{FF2B5EF4-FFF2-40B4-BE49-F238E27FC236}">
                <a16:creationId xmlns:a16="http://schemas.microsoft.com/office/drawing/2014/main" id="{F1487A47-865A-2D90-20CF-08ED34725ACD}"/>
              </a:ext>
            </a:extLst>
          </p:cNvPr>
          <p:cNvSpPr txBox="1">
            <a:spLocks noChangeArrowheads="1"/>
          </p:cNvSpPr>
          <p:nvPr/>
        </p:nvSpPr>
        <p:spPr bwMode="auto">
          <a:xfrm>
            <a:off x="762000" y="4572000"/>
            <a:ext cx="8001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pPr>
            <a:r>
              <a:rPr lang="en-US" altLang="en-US" sz="2000" b="1">
                <a:solidFill>
                  <a:srgbClr val="333399"/>
                </a:solidFill>
              </a:rPr>
              <a:t> </a:t>
            </a:r>
            <a:r>
              <a:rPr lang="en-US" altLang="en-US" sz="2400" b="1">
                <a:solidFill>
                  <a:srgbClr val="333399"/>
                </a:solidFill>
              </a:rPr>
              <a:t>Fact:</a:t>
            </a:r>
            <a:r>
              <a:rPr lang="en-US" altLang="en-US" sz="2000"/>
              <a:t>    </a:t>
            </a:r>
            <a:r>
              <a:rPr lang="en-US" altLang="en-US" sz="2400" b="1"/>
              <a:t>Getting less than 8 hours of sleep starts to 	   create a “sleep debt” which must be paid off.</a:t>
            </a:r>
            <a:r>
              <a:rPr lang="en-US" altLang="en-US" b="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5784"/>
                                        </p:tgtEl>
                                        <p:attrNameLst>
                                          <p:attrName>style.visibility</p:attrName>
                                        </p:attrNameLst>
                                      </p:cBhvr>
                                      <p:to>
                                        <p:strVal val="visible"/>
                                      </p:to>
                                    </p:set>
                                    <p:anim calcmode="lin" valueType="num">
                                      <p:cBhvr additive="base">
                                        <p:cTn id="7" dur="500" fill="hold"/>
                                        <p:tgtEl>
                                          <p:spTgt spid="75784"/>
                                        </p:tgtEl>
                                        <p:attrNameLst>
                                          <p:attrName>ppt_x</p:attrName>
                                        </p:attrNameLst>
                                      </p:cBhvr>
                                      <p:tavLst>
                                        <p:tav tm="0">
                                          <p:val>
                                            <p:strVal val="0-#ppt_w/2"/>
                                          </p:val>
                                        </p:tav>
                                        <p:tav tm="100000">
                                          <p:val>
                                            <p:strVal val="#ppt_x"/>
                                          </p:val>
                                        </p:tav>
                                      </p:tavLst>
                                    </p:anim>
                                    <p:anim calcmode="lin" valueType="num">
                                      <p:cBhvr additive="base">
                                        <p:cTn id="8" dur="500" fill="hold"/>
                                        <p:tgtEl>
                                          <p:spTgt spid="7578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5785"/>
                                        </p:tgtEl>
                                        <p:attrNameLst>
                                          <p:attrName>style.visibility</p:attrName>
                                        </p:attrNameLst>
                                      </p:cBhvr>
                                      <p:to>
                                        <p:strVal val="visible"/>
                                      </p:to>
                                    </p:set>
                                    <p:anim calcmode="lin" valueType="num">
                                      <p:cBhvr additive="base">
                                        <p:cTn id="13" dur="500" fill="hold"/>
                                        <p:tgtEl>
                                          <p:spTgt spid="75785"/>
                                        </p:tgtEl>
                                        <p:attrNameLst>
                                          <p:attrName>ppt_x</p:attrName>
                                        </p:attrNameLst>
                                      </p:cBhvr>
                                      <p:tavLst>
                                        <p:tav tm="0">
                                          <p:val>
                                            <p:strVal val="0-#ppt_w/2"/>
                                          </p:val>
                                        </p:tav>
                                        <p:tav tm="100000">
                                          <p:val>
                                            <p:strVal val="#ppt_x"/>
                                          </p:val>
                                        </p:tav>
                                      </p:tavLst>
                                    </p:anim>
                                    <p:anim calcmode="lin" valueType="num">
                                      <p:cBhvr additive="base">
                                        <p:cTn id="14" dur="500" fill="hold"/>
                                        <p:tgtEl>
                                          <p:spTgt spid="7578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75786"/>
                                        </p:tgtEl>
                                        <p:attrNameLst>
                                          <p:attrName>style.visibility</p:attrName>
                                        </p:attrNameLst>
                                      </p:cBhvr>
                                      <p:to>
                                        <p:strVal val="visible"/>
                                      </p:to>
                                    </p:set>
                                    <p:anim calcmode="lin" valueType="num">
                                      <p:cBhvr additive="base">
                                        <p:cTn id="19" dur="500" fill="hold"/>
                                        <p:tgtEl>
                                          <p:spTgt spid="75786"/>
                                        </p:tgtEl>
                                        <p:attrNameLst>
                                          <p:attrName>ppt_x</p:attrName>
                                        </p:attrNameLst>
                                      </p:cBhvr>
                                      <p:tavLst>
                                        <p:tav tm="0">
                                          <p:val>
                                            <p:strVal val="0-#ppt_w/2"/>
                                          </p:val>
                                        </p:tav>
                                        <p:tav tm="100000">
                                          <p:val>
                                            <p:strVal val="#ppt_x"/>
                                          </p:val>
                                        </p:tav>
                                      </p:tavLst>
                                    </p:anim>
                                    <p:anim calcmode="lin" valueType="num">
                                      <p:cBhvr additive="base">
                                        <p:cTn id="20" dur="500" fill="hold"/>
                                        <p:tgtEl>
                                          <p:spTgt spid="7578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75787"/>
                                        </p:tgtEl>
                                        <p:attrNameLst>
                                          <p:attrName>style.visibility</p:attrName>
                                        </p:attrNameLst>
                                      </p:cBhvr>
                                      <p:to>
                                        <p:strVal val="visible"/>
                                      </p:to>
                                    </p:set>
                                    <p:anim calcmode="lin" valueType="num">
                                      <p:cBhvr additive="base">
                                        <p:cTn id="25" dur="500" fill="hold"/>
                                        <p:tgtEl>
                                          <p:spTgt spid="75787"/>
                                        </p:tgtEl>
                                        <p:attrNameLst>
                                          <p:attrName>ppt_x</p:attrName>
                                        </p:attrNameLst>
                                      </p:cBhvr>
                                      <p:tavLst>
                                        <p:tav tm="0">
                                          <p:val>
                                            <p:strVal val="0-#ppt_w/2"/>
                                          </p:val>
                                        </p:tav>
                                        <p:tav tm="100000">
                                          <p:val>
                                            <p:strVal val="#ppt_x"/>
                                          </p:val>
                                        </p:tav>
                                      </p:tavLst>
                                    </p:anim>
                                    <p:anim calcmode="lin" valueType="num">
                                      <p:cBhvr additive="base">
                                        <p:cTn id="26" dur="500" fill="hold"/>
                                        <p:tgtEl>
                                          <p:spTgt spid="757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4" grpId="0"/>
      <p:bldP spid="75785" grpId="0"/>
      <p:bldP spid="75786" grpId="0"/>
      <p:bldP spid="7578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4655A5AC-D495-01F5-9467-FB5A0F6AE5A3}"/>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267" name="Text Box 3">
            <a:extLst>
              <a:ext uri="{FF2B5EF4-FFF2-40B4-BE49-F238E27FC236}">
                <a16:creationId xmlns:a16="http://schemas.microsoft.com/office/drawing/2014/main" id="{E494C58C-7763-82CA-C356-D46B20E03D00}"/>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11268" name="Picture 4">
            <a:extLst>
              <a:ext uri="{FF2B5EF4-FFF2-40B4-BE49-F238E27FC236}">
                <a16:creationId xmlns:a16="http://schemas.microsoft.com/office/drawing/2014/main" id="{6FC3B3E1-3136-2F57-5453-EED249F26D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 Box 5">
            <a:extLst>
              <a:ext uri="{FF2B5EF4-FFF2-40B4-BE49-F238E27FC236}">
                <a16:creationId xmlns:a16="http://schemas.microsoft.com/office/drawing/2014/main" id="{F2581BB8-9BF6-993B-5574-B7DE405C89F3}"/>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11270" name="Line 6">
            <a:extLst>
              <a:ext uri="{FF2B5EF4-FFF2-40B4-BE49-F238E27FC236}">
                <a16:creationId xmlns:a16="http://schemas.microsoft.com/office/drawing/2014/main" id="{1A051C86-A849-1136-693B-EDA03663ABB2}"/>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31" name="Text Box 7">
            <a:extLst>
              <a:ext uri="{FF2B5EF4-FFF2-40B4-BE49-F238E27FC236}">
                <a16:creationId xmlns:a16="http://schemas.microsoft.com/office/drawing/2014/main" id="{F5C49251-EB11-1561-E15B-4E811A94FA3C}"/>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The Circadian Clock Impacts You</a:t>
            </a:r>
          </a:p>
        </p:txBody>
      </p:sp>
      <p:pic>
        <p:nvPicPr>
          <p:cNvPr id="77832" name="Picture 8">
            <a:extLst>
              <a:ext uri="{FF2B5EF4-FFF2-40B4-BE49-F238E27FC236}">
                <a16:creationId xmlns:a16="http://schemas.microsoft.com/office/drawing/2014/main" id="{EA373CD0-2CFD-2A2E-B463-956EC6B4DB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447800"/>
            <a:ext cx="3095625" cy="514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833" name="Text Box 9">
            <a:extLst>
              <a:ext uri="{FF2B5EF4-FFF2-40B4-BE49-F238E27FC236}">
                <a16:creationId xmlns:a16="http://schemas.microsoft.com/office/drawing/2014/main" id="{748BE7D2-55BE-69BC-E84A-5603F7BE0570}"/>
              </a:ext>
            </a:extLst>
          </p:cNvPr>
          <p:cNvSpPr txBox="1">
            <a:spLocks noChangeArrowheads="1"/>
          </p:cNvSpPr>
          <p:nvPr/>
        </p:nvSpPr>
        <p:spPr bwMode="auto">
          <a:xfrm>
            <a:off x="4191000" y="1752600"/>
            <a:ext cx="4953000" cy="479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pPr>
            <a:r>
              <a:rPr lang="en-US" altLang="en-US" sz="2800"/>
              <a:t> It is easier to stay up</a:t>
            </a:r>
            <a:br>
              <a:rPr lang="en-US" altLang="en-US" sz="2800"/>
            </a:br>
            <a:r>
              <a:rPr lang="en-US" altLang="en-US" sz="2800"/>
              <a:t>  later than to try to fall</a:t>
            </a:r>
            <a:br>
              <a:rPr lang="en-US" altLang="en-US" sz="2800"/>
            </a:br>
            <a:r>
              <a:rPr lang="en-US" altLang="en-US" sz="2800"/>
              <a:t>  asleep earlier.</a:t>
            </a:r>
          </a:p>
          <a:p>
            <a:pPr eaLnBrk="1" hangingPunct="1">
              <a:spcBef>
                <a:spcPct val="50000"/>
              </a:spcBef>
              <a:buFontTx/>
              <a:buChar char="•"/>
            </a:pPr>
            <a:r>
              <a:rPr lang="en-US" altLang="en-US" sz="2800"/>
              <a:t> It is easier to adapt to</a:t>
            </a:r>
            <a:br>
              <a:rPr lang="en-US" altLang="en-US" sz="2800"/>
            </a:br>
            <a:r>
              <a:rPr lang="en-US" altLang="en-US" sz="2800"/>
              <a:t>  shifts in forward</a:t>
            </a:r>
            <a:br>
              <a:rPr lang="en-US" altLang="en-US" sz="2800"/>
            </a:br>
            <a:r>
              <a:rPr lang="en-US" altLang="en-US" sz="2800"/>
              <a:t>  (clockwise) direction </a:t>
            </a:r>
            <a:br>
              <a:rPr lang="en-US" altLang="en-US" sz="2800"/>
            </a:br>
            <a:r>
              <a:rPr lang="en-US" altLang="en-US" sz="2800"/>
              <a:t>  (day    evening   night).</a:t>
            </a:r>
          </a:p>
          <a:p>
            <a:pPr eaLnBrk="1" hangingPunct="1">
              <a:spcBef>
                <a:spcPct val="50000"/>
              </a:spcBef>
              <a:buFontTx/>
              <a:buChar char="•"/>
            </a:pPr>
            <a:r>
              <a:rPr lang="en-US" altLang="en-US" sz="2800"/>
              <a:t> Night owls may find it</a:t>
            </a:r>
            <a:br>
              <a:rPr lang="en-US" altLang="en-US" sz="2800"/>
            </a:br>
            <a:r>
              <a:rPr lang="en-US" altLang="en-US" sz="2800"/>
              <a:t>  easier to adapt to night</a:t>
            </a:r>
            <a:br>
              <a:rPr lang="en-US" altLang="en-US" sz="2800"/>
            </a:br>
            <a:r>
              <a:rPr lang="en-US" altLang="en-US" sz="2800"/>
              <a:t>  shifts.</a:t>
            </a:r>
          </a:p>
        </p:txBody>
      </p:sp>
      <p:sp>
        <p:nvSpPr>
          <p:cNvPr id="11274" name="Line 11">
            <a:extLst>
              <a:ext uri="{FF2B5EF4-FFF2-40B4-BE49-F238E27FC236}">
                <a16:creationId xmlns:a16="http://schemas.microsoft.com/office/drawing/2014/main" id="{0AA14BCA-347D-77DF-7E57-BEF20739E1D8}"/>
              </a:ext>
            </a:extLst>
          </p:cNvPr>
          <p:cNvSpPr>
            <a:spLocks noChangeShapeType="1"/>
          </p:cNvSpPr>
          <p:nvPr/>
        </p:nvSpPr>
        <p:spPr bwMode="auto">
          <a:xfrm>
            <a:off x="5257800" y="4800600"/>
            <a:ext cx="228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5" name="Line 17">
            <a:extLst>
              <a:ext uri="{FF2B5EF4-FFF2-40B4-BE49-F238E27FC236}">
                <a16:creationId xmlns:a16="http://schemas.microsoft.com/office/drawing/2014/main" id="{6AE409D0-9297-96AE-C079-BFDE75C650F9}"/>
              </a:ext>
            </a:extLst>
          </p:cNvPr>
          <p:cNvSpPr>
            <a:spLocks noChangeShapeType="1"/>
          </p:cNvSpPr>
          <p:nvPr/>
        </p:nvSpPr>
        <p:spPr bwMode="auto">
          <a:xfrm>
            <a:off x="6858000" y="4800600"/>
            <a:ext cx="228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7832"/>
                                        </p:tgtEl>
                                        <p:attrNameLst>
                                          <p:attrName>style.visibility</p:attrName>
                                        </p:attrNameLst>
                                      </p:cBhvr>
                                      <p:to>
                                        <p:strVal val="visible"/>
                                      </p:to>
                                    </p:set>
                                    <p:anim calcmode="lin" valueType="num">
                                      <p:cBhvr additive="base">
                                        <p:cTn id="7" dur="500" fill="hold"/>
                                        <p:tgtEl>
                                          <p:spTgt spid="77832"/>
                                        </p:tgtEl>
                                        <p:attrNameLst>
                                          <p:attrName>ppt_x</p:attrName>
                                        </p:attrNameLst>
                                      </p:cBhvr>
                                      <p:tavLst>
                                        <p:tav tm="0">
                                          <p:val>
                                            <p:strVal val="0-#ppt_w/2"/>
                                          </p:val>
                                        </p:tav>
                                        <p:tav tm="100000">
                                          <p:val>
                                            <p:strVal val="#ppt_x"/>
                                          </p:val>
                                        </p:tav>
                                      </p:tavLst>
                                    </p:anim>
                                    <p:anim calcmode="lin" valueType="num">
                                      <p:cBhvr additive="base">
                                        <p:cTn id="8" dur="500" fill="hold"/>
                                        <p:tgtEl>
                                          <p:spTgt spid="7783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7831"/>
                                        </p:tgtEl>
                                        <p:attrNameLst>
                                          <p:attrName>style.visibility</p:attrName>
                                        </p:attrNameLst>
                                      </p:cBhvr>
                                      <p:to>
                                        <p:strVal val="visible"/>
                                      </p:to>
                                    </p:set>
                                    <p:anim calcmode="lin" valueType="num">
                                      <p:cBhvr additive="base">
                                        <p:cTn id="13" dur="500" fill="hold"/>
                                        <p:tgtEl>
                                          <p:spTgt spid="77831"/>
                                        </p:tgtEl>
                                        <p:attrNameLst>
                                          <p:attrName>ppt_x</p:attrName>
                                        </p:attrNameLst>
                                      </p:cBhvr>
                                      <p:tavLst>
                                        <p:tav tm="0">
                                          <p:val>
                                            <p:strVal val="0-#ppt_w/2"/>
                                          </p:val>
                                        </p:tav>
                                        <p:tav tm="100000">
                                          <p:val>
                                            <p:strVal val="#ppt_x"/>
                                          </p:val>
                                        </p:tav>
                                      </p:tavLst>
                                    </p:anim>
                                    <p:anim calcmode="lin" valueType="num">
                                      <p:cBhvr additive="base">
                                        <p:cTn id="14" dur="500" fill="hold"/>
                                        <p:tgtEl>
                                          <p:spTgt spid="7783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77833"/>
                                        </p:tgtEl>
                                        <p:attrNameLst>
                                          <p:attrName>style.visibility</p:attrName>
                                        </p:attrNameLst>
                                      </p:cBhvr>
                                      <p:to>
                                        <p:strVal val="visible"/>
                                      </p:to>
                                    </p:set>
                                    <p:anim calcmode="lin" valueType="num">
                                      <p:cBhvr additive="base">
                                        <p:cTn id="19" dur="500" fill="hold"/>
                                        <p:tgtEl>
                                          <p:spTgt spid="77833"/>
                                        </p:tgtEl>
                                        <p:attrNameLst>
                                          <p:attrName>ppt_x</p:attrName>
                                        </p:attrNameLst>
                                      </p:cBhvr>
                                      <p:tavLst>
                                        <p:tav tm="0">
                                          <p:val>
                                            <p:strVal val="0-#ppt_w/2"/>
                                          </p:val>
                                        </p:tav>
                                        <p:tav tm="100000">
                                          <p:val>
                                            <p:strVal val="#ppt_x"/>
                                          </p:val>
                                        </p:tav>
                                      </p:tavLst>
                                    </p:anim>
                                    <p:anim calcmode="lin" valueType="num">
                                      <p:cBhvr additive="base">
                                        <p:cTn id="20" dur="500" fill="hold"/>
                                        <p:tgtEl>
                                          <p:spTgt spid="778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1" grpId="0" autoUpdateAnimBg="0"/>
      <p:bldP spid="7783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E203726F-495F-2A75-C6BE-0D4243193DDD}"/>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2291" name="Text Box 3">
            <a:extLst>
              <a:ext uri="{FF2B5EF4-FFF2-40B4-BE49-F238E27FC236}">
                <a16:creationId xmlns:a16="http://schemas.microsoft.com/office/drawing/2014/main" id="{271BCFBA-CF1B-A6F2-80E5-9C4C7B2FB8CE}"/>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12292" name="Picture 4">
            <a:extLst>
              <a:ext uri="{FF2B5EF4-FFF2-40B4-BE49-F238E27FC236}">
                <a16:creationId xmlns:a16="http://schemas.microsoft.com/office/drawing/2014/main" id="{3EE0CB6E-7EDD-4F62-A83B-39CB20D349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 Box 5">
            <a:extLst>
              <a:ext uri="{FF2B5EF4-FFF2-40B4-BE49-F238E27FC236}">
                <a16:creationId xmlns:a16="http://schemas.microsoft.com/office/drawing/2014/main" id="{E53477E5-341A-C499-B638-647387E64DE9}"/>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12294" name="Line 6">
            <a:extLst>
              <a:ext uri="{FF2B5EF4-FFF2-40B4-BE49-F238E27FC236}">
                <a16:creationId xmlns:a16="http://schemas.microsoft.com/office/drawing/2014/main" id="{6B12C33F-150F-B147-A725-A5D4688891DC}"/>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5" name="Text Box 7">
            <a:extLst>
              <a:ext uri="{FF2B5EF4-FFF2-40B4-BE49-F238E27FC236}">
                <a16:creationId xmlns:a16="http://schemas.microsoft.com/office/drawing/2014/main" id="{7002A370-2A18-7FEE-6CB8-2039835EAB84}"/>
              </a:ext>
            </a:extLst>
          </p:cNvPr>
          <p:cNvSpPr txBox="1">
            <a:spLocks noChangeArrowheads="1"/>
          </p:cNvSpPr>
          <p:nvPr/>
        </p:nvSpPr>
        <p:spPr bwMode="auto">
          <a:xfrm>
            <a:off x="1295400" y="2360613"/>
            <a:ext cx="7010400" cy="2681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4000" b="1">
                <a:solidFill>
                  <a:srgbClr val="333399"/>
                </a:solidFill>
              </a:rPr>
              <a:t>Consequences of Chronic Sleep Deprivation</a:t>
            </a:r>
            <a:br>
              <a:rPr lang="en-US" altLang="en-US" sz="3600" b="1">
                <a:solidFill>
                  <a:srgbClr val="333399"/>
                </a:solidFill>
              </a:rPr>
            </a:br>
            <a:br>
              <a:rPr lang="en-US" altLang="en-US"/>
            </a:br>
            <a:r>
              <a:rPr lang="en-US" altLang="en-US" sz="2400" b="1"/>
              <a:t>Sleep is a vital and necessary function, and sleep needs</a:t>
            </a:r>
            <a:br>
              <a:rPr lang="en-US" altLang="en-US" sz="2400" b="1"/>
            </a:br>
            <a:r>
              <a:rPr lang="en-US" altLang="en-US" sz="2400" b="1"/>
              <a:t>(like hunger and thirst) must be met.</a:t>
            </a:r>
            <a:endParaRPr lang="en-US" altLang="en-US"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419E4519-0039-AC9F-C99A-5BEA63B18BF8}"/>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3315" name="Text Box 5">
            <a:extLst>
              <a:ext uri="{FF2B5EF4-FFF2-40B4-BE49-F238E27FC236}">
                <a16:creationId xmlns:a16="http://schemas.microsoft.com/office/drawing/2014/main" id="{4FE6AA67-AAB0-0515-4057-120C99BD59B1}"/>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pic>
        <p:nvPicPr>
          <p:cNvPr id="13316" name="Picture 27">
            <a:extLst>
              <a:ext uri="{FF2B5EF4-FFF2-40B4-BE49-F238E27FC236}">
                <a16:creationId xmlns:a16="http://schemas.microsoft.com/office/drawing/2014/main" id="{23026626-CDE1-C676-00C0-907A720F09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609600"/>
            <a:ext cx="8001000" cy="616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3">
            <a:extLst>
              <a:ext uri="{FF2B5EF4-FFF2-40B4-BE49-F238E27FC236}">
                <a16:creationId xmlns:a16="http://schemas.microsoft.com/office/drawing/2014/main" id="{897082D3-BC3B-6763-64E7-C5E5292FBADB}"/>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sp>
        <p:nvSpPr>
          <p:cNvPr id="13318" name="Line 6">
            <a:extLst>
              <a:ext uri="{FF2B5EF4-FFF2-40B4-BE49-F238E27FC236}">
                <a16:creationId xmlns:a16="http://schemas.microsoft.com/office/drawing/2014/main" id="{B665B732-2117-B74C-0730-1055801A783F}"/>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3319" name="Picture 4">
            <a:extLst>
              <a:ext uri="{FF2B5EF4-FFF2-40B4-BE49-F238E27FC236}">
                <a16:creationId xmlns:a16="http://schemas.microsoft.com/office/drawing/2014/main" id="{FE58084B-3FDD-6E8F-D9AE-229FB8EF0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87109197-6CA2-D96D-587B-9F2369FA0AE8}"/>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4339" name="Text Box 3">
            <a:extLst>
              <a:ext uri="{FF2B5EF4-FFF2-40B4-BE49-F238E27FC236}">
                <a16:creationId xmlns:a16="http://schemas.microsoft.com/office/drawing/2014/main" id="{B56417C6-C5E7-EFD6-1737-5BE4A08D295D}"/>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14340" name="Picture 4">
            <a:extLst>
              <a:ext uri="{FF2B5EF4-FFF2-40B4-BE49-F238E27FC236}">
                <a16:creationId xmlns:a16="http://schemas.microsoft.com/office/drawing/2014/main" id="{18EC363D-2F31-780E-1C88-186203C906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 Box 5">
            <a:extLst>
              <a:ext uri="{FF2B5EF4-FFF2-40B4-BE49-F238E27FC236}">
                <a16:creationId xmlns:a16="http://schemas.microsoft.com/office/drawing/2014/main" id="{B65B3E0B-1AD6-1675-E1A0-87BE8B0B9849}"/>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14342" name="Line 6">
            <a:extLst>
              <a:ext uri="{FF2B5EF4-FFF2-40B4-BE49-F238E27FC236}">
                <a16:creationId xmlns:a16="http://schemas.microsoft.com/office/drawing/2014/main" id="{09F18FCA-34FC-78D2-F663-19625F915998}"/>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4343" name="Picture 7">
            <a:extLst>
              <a:ext uri="{FF2B5EF4-FFF2-40B4-BE49-F238E27FC236}">
                <a16:creationId xmlns:a16="http://schemas.microsoft.com/office/drawing/2014/main" id="{383EC677-579E-A967-B537-272E7BEA0B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19200"/>
            <a:ext cx="310991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4" name="Rectangle 9">
            <a:extLst>
              <a:ext uri="{FF2B5EF4-FFF2-40B4-BE49-F238E27FC236}">
                <a16:creationId xmlns:a16="http://schemas.microsoft.com/office/drawing/2014/main" id="{C9A714F7-3B17-7D13-2D9D-4BB02F9ECEC7}"/>
              </a:ext>
            </a:extLst>
          </p:cNvPr>
          <p:cNvSpPr>
            <a:spLocks noChangeArrowheads="1"/>
          </p:cNvSpPr>
          <p:nvPr/>
        </p:nvSpPr>
        <p:spPr bwMode="auto">
          <a:xfrm>
            <a:off x="4191000" y="1219200"/>
            <a:ext cx="4724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pPr>
            <a:r>
              <a:rPr lang="en-US" altLang="en-US" sz="2400">
                <a:solidFill>
                  <a:srgbClr val="333399"/>
                </a:solidFill>
              </a:rPr>
              <a:t>Surgery:</a:t>
            </a:r>
            <a:r>
              <a:rPr lang="en-US" altLang="en-US" sz="2400">
                <a:solidFill>
                  <a:srgbClr val="000000"/>
                </a:solidFill>
              </a:rPr>
              <a:t> 20% more errors and 14% more time required to perform simulated laparoscopy post-call (two studies)</a:t>
            </a:r>
            <a:r>
              <a:rPr lang="en-US" altLang="en-US" sz="1800">
                <a:solidFill>
                  <a:srgbClr val="000000"/>
                </a:solidFill>
              </a:rPr>
              <a:t>  </a:t>
            </a:r>
            <a:r>
              <a:rPr lang="en-US" altLang="en-US" sz="1600">
                <a:solidFill>
                  <a:srgbClr val="000000"/>
                </a:solidFill>
              </a:rPr>
              <a:t>Taffinder et al, 1998; Grantcharov et al, 2001</a:t>
            </a:r>
            <a:endParaRPr lang="en-US" altLang="en-US" sz="1200">
              <a:solidFill>
                <a:srgbClr val="000000"/>
              </a:solidFill>
            </a:endParaRPr>
          </a:p>
          <a:p>
            <a:pPr eaLnBrk="1" hangingPunct="1">
              <a:lnSpc>
                <a:spcPct val="90000"/>
              </a:lnSpc>
            </a:pPr>
            <a:endParaRPr lang="en-US" altLang="en-US" sz="2000">
              <a:solidFill>
                <a:srgbClr val="000000"/>
              </a:solidFill>
            </a:endParaRPr>
          </a:p>
          <a:p>
            <a:pPr eaLnBrk="1" hangingPunct="1">
              <a:lnSpc>
                <a:spcPct val="90000"/>
              </a:lnSpc>
            </a:pPr>
            <a:r>
              <a:rPr lang="en-US" altLang="en-US" sz="2400">
                <a:solidFill>
                  <a:srgbClr val="333399"/>
                </a:solidFill>
              </a:rPr>
              <a:t>Internal Medicine:</a:t>
            </a:r>
            <a:r>
              <a:rPr lang="en-US" altLang="en-US" sz="2400">
                <a:solidFill>
                  <a:srgbClr val="000000"/>
                </a:solidFill>
              </a:rPr>
              <a:t> efficiency and accuracy of ECG interpretation impaired in sleep-deprived interns</a:t>
            </a:r>
            <a:r>
              <a:rPr lang="en-US" altLang="en-US" sz="1800">
                <a:solidFill>
                  <a:srgbClr val="000000"/>
                </a:solidFill>
              </a:rPr>
              <a:t> </a:t>
            </a:r>
            <a:r>
              <a:rPr lang="en-US" altLang="en-US" sz="1600">
                <a:solidFill>
                  <a:srgbClr val="000000"/>
                </a:solidFill>
              </a:rPr>
              <a:t>Lingenfelser et al, 1994</a:t>
            </a:r>
            <a:endParaRPr lang="en-US" altLang="en-US" sz="1200">
              <a:solidFill>
                <a:srgbClr val="000000"/>
              </a:solidFill>
            </a:endParaRPr>
          </a:p>
          <a:p>
            <a:pPr eaLnBrk="1" hangingPunct="1">
              <a:lnSpc>
                <a:spcPct val="90000"/>
              </a:lnSpc>
            </a:pPr>
            <a:endParaRPr lang="en-US" altLang="en-US" sz="2000">
              <a:solidFill>
                <a:srgbClr val="000000"/>
              </a:solidFill>
            </a:endParaRPr>
          </a:p>
          <a:p>
            <a:pPr eaLnBrk="1" hangingPunct="1">
              <a:lnSpc>
                <a:spcPct val="90000"/>
              </a:lnSpc>
            </a:pPr>
            <a:r>
              <a:rPr lang="en-US" altLang="en-US" sz="2400">
                <a:solidFill>
                  <a:srgbClr val="333399"/>
                </a:solidFill>
              </a:rPr>
              <a:t>Pediatrics:</a:t>
            </a:r>
            <a:r>
              <a:rPr lang="en-US" altLang="en-US" sz="2400">
                <a:solidFill>
                  <a:srgbClr val="000000"/>
                </a:solidFill>
              </a:rPr>
              <a:t> time required to place an intra-arterial line increased significantly in sleep-deprived</a:t>
            </a:r>
            <a:r>
              <a:rPr lang="en-US" altLang="en-US" sz="1800">
                <a:solidFill>
                  <a:srgbClr val="000000"/>
                </a:solidFill>
              </a:rPr>
              <a:t> </a:t>
            </a:r>
            <a:r>
              <a:rPr lang="en-US" altLang="en-US" sz="1600">
                <a:solidFill>
                  <a:srgbClr val="000000"/>
                </a:solidFill>
              </a:rPr>
              <a:t>Storer et al, 1989</a:t>
            </a:r>
            <a:endParaRPr lang="en-US" altLang="en-US" sz="1200">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FCB9A7B-6E58-F54E-235E-6F5F5A2C115C}"/>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5363" name="Text Box 3">
            <a:extLst>
              <a:ext uri="{FF2B5EF4-FFF2-40B4-BE49-F238E27FC236}">
                <a16:creationId xmlns:a16="http://schemas.microsoft.com/office/drawing/2014/main" id="{9A329C3F-A577-60E8-CB5F-7EF4197781F2}"/>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15364" name="Picture 4">
            <a:extLst>
              <a:ext uri="{FF2B5EF4-FFF2-40B4-BE49-F238E27FC236}">
                <a16:creationId xmlns:a16="http://schemas.microsoft.com/office/drawing/2014/main" id="{24464227-F221-45E9-5008-BD0F4F79A1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5">
            <a:extLst>
              <a:ext uri="{FF2B5EF4-FFF2-40B4-BE49-F238E27FC236}">
                <a16:creationId xmlns:a16="http://schemas.microsoft.com/office/drawing/2014/main" id="{862EC834-60DC-9518-933B-B86A7F2BC927}"/>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15366" name="Line 6">
            <a:extLst>
              <a:ext uri="{FF2B5EF4-FFF2-40B4-BE49-F238E27FC236}">
                <a16:creationId xmlns:a16="http://schemas.microsoft.com/office/drawing/2014/main" id="{61CF8822-BC2D-F20A-2D55-4D7D1ABB865E}"/>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67" name="Text Box 7">
            <a:extLst>
              <a:ext uri="{FF2B5EF4-FFF2-40B4-BE49-F238E27FC236}">
                <a16:creationId xmlns:a16="http://schemas.microsoft.com/office/drawing/2014/main" id="{D67A0BE5-B0FC-A240-44D2-23FC84FD800F}"/>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Across Tasks</a:t>
            </a:r>
          </a:p>
        </p:txBody>
      </p:sp>
      <p:sp>
        <p:nvSpPr>
          <p:cNvPr id="86024" name="Rectangle 8">
            <a:extLst>
              <a:ext uri="{FF2B5EF4-FFF2-40B4-BE49-F238E27FC236}">
                <a16:creationId xmlns:a16="http://schemas.microsoft.com/office/drawing/2014/main" id="{AF35C258-1914-1AE4-12A3-2525B96BFCC6}"/>
              </a:ext>
            </a:extLst>
          </p:cNvPr>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b="1">
                <a:solidFill>
                  <a:srgbClr val="333399"/>
                </a:solidFill>
              </a:rPr>
              <a:t>Emergency Medicine</a:t>
            </a:r>
            <a:r>
              <a:rPr lang="en-US" altLang="en-US">
                <a:solidFill>
                  <a:srgbClr val="333399"/>
                </a:solidFill>
              </a:rPr>
              <a:t>:</a:t>
            </a:r>
            <a:r>
              <a:rPr lang="en-US" altLang="en-US"/>
              <a:t> significant reductions in comprehensiveness of history &amp; physical exam documentation in second-year residents </a:t>
            </a:r>
            <a:r>
              <a:rPr lang="en-US" altLang="en-US" sz="1800"/>
              <a:t>Bertram 1988</a:t>
            </a:r>
            <a:endParaRPr lang="en-US" altLang="en-US"/>
          </a:p>
          <a:p>
            <a:pPr eaLnBrk="1" hangingPunct="1">
              <a:buFontTx/>
              <a:buNone/>
            </a:pPr>
            <a:r>
              <a:rPr lang="en-US" altLang="en-US" b="1">
                <a:solidFill>
                  <a:srgbClr val="333399"/>
                </a:solidFill>
              </a:rPr>
              <a:t>Family Medicine</a:t>
            </a:r>
            <a:r>
              <a:rPr lang="en-US" altLang="en-US">
                <a:solidFill>
                  <a:srgbClr val="333399"/>
                </a:solidFill>
              </a:rPr>
              <a:t>:</a:t>
            </a:r>
            <a:r>
              <a:rPr lang="en-US" altLang="en-US"/>
              <a:t> scores achieved on the ABFM practice in-training exam negatively correlated with pre-test sleep amounts </a:t>
            </a:r>
            <a:r>
              <a:rPr lang="en-US" altLang="en-US" sz="1800"/>
              <a:t>Jacques et al 1990</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86024">
                                            <p:txEl>
                                              <p:pRg st="0" end="0"/>
                                            </p:txEl>
                                          </p:spTgt>
                                        </p:tgtEl>
                                        <p:attrNameLst>
                                          <p:attrName>style.visibility</p:attrName>
                                        </p:attrNameLst>
                                      </p:cBhvr>
                                      <p:to>
                                        <p:strVal val="visible"/>
                                      </p:to>
                                    </p:set>
                                    <p:anim calcmode="lin" valueType="num">
                                      <p:cBhvr additive="base">
                                        <p:cTn id="7" dur="500" fill="hold"/>
                                        <p:tgtEl>
                                          <p:spTgt spid="8602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602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86024">
                                            <p:txEl>
                                              <p:pRg st="1" end="1"/>
                                            </p:txEl>
                                          </p:spTgt>
                                        </p:tgtEl>
                                        <p:attrNameLst>
                                          <p:attrName>style.visibility</p:attrName>
                                        </p:attrNameLst>
                                      </p:cBhvr>
                                      <p:to>
                                        <p:strVal val="visible"/>
                                      </p:to>
                                    </p:set>
                                    <p:anim calcmode="lin" valueType="num">
                                      <p:cBhvr additive="base">
                                        <p:cTn id="13" dur="500" fill="hold"/>
                                        <p:tgtEl>
                                          <p:spTgt spid="8602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6024">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a:extLst>
              <a:ext uri="{FF2B5EF4-FFF2-40B4-BE49-F238E27FC236}">
                <a16:creationId xmlns:a16="http://schemas.microsoft.com/office/drawing/2014/main" id="{CC4260BD-AE83-EEB7-1268-E864EB16DF84}"/>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6387" name="Text Box 1027">
            <a:extLst>
              <a:ext uri="{FF2B5EF4-FFF2-40B4-BE49-F238E27FC236}">
                <a16:creationId xmlns:a16="http://schemas.microsoft.com/office/drawing/2014/main" id="{1BDB4586-59E8-6F89-0C72-BC57C453EFDE}"/>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16388" name="Picture 1028">
            <a:extLst>
              <a:ext uri="{FF2B5EF4-FFF2-40B4-BE49-F238E27FC236}">
                <a16:creationId xmlns:a16="http://schemas.microsoft.com/office/drawing/2014/main" id="{24C7929A-B516-F49A-250D-AC8BC0DD86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 Box 1029">
            <a:extLst>
              <a:ext uri="{FF2B5EF4-FFF2-40B4-BE49-F238E27FC236}">
                <a16:creationId xmlns:a16="http://schemas.microsoft.com/office/drawing/2014/main" id="{D8950769-AD11-42C2-BB3D-0F6386645F03}"/>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16390" name="Line 1030">
            <a:extLst>
              <a:ext uri="{FF2B5EF4-FFF2-40B4-BE49-F238E27FC236}">
                <a16:creationId xmlns:a16="http://schemas.microsoft.com/office/drawing/2014/main" id="{19B33F42-9937-BD7D-BDBD-EA45018BBB76}"/>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6391" name="Object 1031">
            <a:extLst>
              <a:ext uri="{FF2B5EF4-FFF2-40B4-BE49-F238E27FC236}">
                <a16:creationId xmlns:a16="http://schemas.microsoft.com/office/drawing/2014/main" id="{AFCE8A61-3264-F1B9-5195-B34DE4E1AD6A}"/>
              </a:ext>
            </a:extLst>
          </p:cNvPr>
          <p:cNvGraphicFramePr>
            <a:graphicFrameLocks noChangeAspect="1"/>
          </p:cNvGraphicFramePr>
          <p:nvPr/>
        </p:nvGraphicFramePr>
        <p:xfrm>
          <a:off x="838200" y="1828800"/>
          <a:ext cx="7696200" cy="4343400"/>
        </p:xfrm>
        <a:graphic>
          <a:graphicData uri="http://schemas.openxmlformats.org/presentationml/2006/ole">
            <mc:AlternateContent xmlns:mc="http://schemas.openxmlformats.org/markup-compatibility/2006">
              <mc:Choice xmlns:v="urn:schemas-microsoft-com:vml" Requires="v">
                <p:oleObj spid="_x0000_s16394" name="Chart" r:id="rId4" imgW="7772400" imgH="4114719" progId="MSGraph.Chart.8">
                  <p:embed followColorScheme="full"/>
                </p:oleObj>
              </mc:Choice>
              <mc:Fallback>
                <p:oleObj name="Chart" r:id="rId4" imgW="7772400" imgH="4114719" progId="MSGraph.Chart.8">
                  <p:embed followColorScheme="full"/>
                  <p:pic>
                    <p:nvPicPr>
                      <p:cNvPr id="0" name="Object 10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828800"/>
                        <a:ext cx="76962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92" name="Text Box 1032">
            <a:extLst>
              <a:ext uri="{FF2B5EF4-FFF2-40B4-BE49-F238E27FC236}">
                <a16:creationId xmlns:a16="http://schemas.microsoft.com/office/drawing/2014/main" id="{E788F95E-6C2C-D15A-BED7-DE53B80683FD}"/>
              </a:ext>
            </a:extLst>
          </p:cNvPr>
          <p:cNvSpPr txBox="1">
            <a:spLocks noChangeArrowheads="1"/>
          </p:cNvSpPr>
          <p:nvPr/>
        </p:nvSpPr>
        <p:spPr bwMode="auto">
          <a:xfrm>
            <a:off x="5638800" y="5029200"/>
            <a:ext cx="32385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a:latin typeface="Times New Roman" panose="02020603050405020304" pitchFamily="18" charset="0"/>
              </a:rPr>
              <a:t>*Baldwin and Daugherty,</a:t>
            </a:r>
          </a:p>
          <a:p>
            <a:pPr algn="ctr" eaLnBrk="1" hangingPunct="1"/>
            <a:r>
              <a:rPr lang="en-US" altLang="en-US" sz="1400">
                <a:latin typeface="Times New Roman" panose="02020603050405020304" pitchFamily="18" charset="0"/>
              </a:rPr>
              <a:t>1998-9 Survey of 3604 PGY1,2 Residents</a:t>
            </a:r>
            <a:endParaRPr lang="en-US" altLang="en-US" sz="1400" i="1">
              <a:latin typeface="Times New Roman" panose="02020603050405020304" pitchFamily="18" charset="0"/>
            </a:endParaRPr>
          </a:p>
        </p:txBody>
      </p:sp>
      <p:sp>
        <p:nvSpPr>
          <p:cNvPr id="16393" name="Text Box 1033">
            <a:extLst>
              <a:ext uri="{FF2B5EF4-FFF2-40B4-BE49-F238E27FC236}">
                <a16:creationId xmlns:a16="http://schemas.microsoft.com/office/drawing/2014/main" id="{F8004911-D62F-8E82-8F08-AACD6CF9E108}"/>
              </a:ext>
            </a:extLst>
          </p:cNvPr>
          <p:cNvSpPr txBox="1">
            <a:spLocks noChangeArrowheads="1"/>
          </p:cNvSpPr>
          <p:nvPr/>
        </p:nvSpPr>
        <p:spPr bwMode="auto">
          <a:xfrm>
            <a:off x="609600" y="838200"/>
            <a:ext cx="8305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800" b="1">
                <a:solidFill>
                  <a:srgbClr val="333399"/>
                </a:solidFill>
              </a:rPr>
              <a:t>Work Hours, Medical Errors, and Workplace Conflicts by Average Daily Hours of Sleep*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B78B3BD9-8A3C-9994-6FE6-CDEA2C58ED60}"/>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11" name="Text Box 3">
            <a:extLst>
              <a:ext uri="{FF2B5EF4-FFF2-40B4-BE49-F238E27FC236}">
                <a16:creationId xmlns:a16="http://schemas.microsoft.com/office/drawing/2014/main" id="{36DD9588-2966-A8A1-A79C-2B1BAD528D33}"/>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17412" name="Picture 4">
            <a:extLst>
              <a:ext uri="{FF2B5EF4-FFF2-40B4-BE49-F238E27FC236}">
                <a16:creationId xmlns:a16="http://schemas.microsoft.com/office/drawing/2014/main" id="{197C777D-C19B-DC46-FD5E-A8B2328DB8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 Box 5">
            <a:extLst>
              <a:ext uri="{FF2B5EF4-FFF2-40B4-BE49-F238E27FC236}">
                <a16:creationId xmlns:a16="http://schemas.microsoft.com/office/drawing/2014/main" id="{7FD09031-92F5-110B-28A2-8B827251950B}"/>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17414" name="Line 6">
            <a:extLst>
              <a:ext uri="{FF2B5EF4-FFF2-40B4-BE49-F238E27FC236}">
                <a16:creationId xmlns:a16="http://schemas.microsoft.com/office/drawing/2014/main" id="{A6C1BD0D-03A0-FC10-ACDD-1AA3BC6DF7C1}"/>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5" name="Text Box 7">
            <a:extLst>
              <a:ext uri="{FF2B5EF4-FFF2-40B4-BE49-F238E27FC236}">
                <a16:creationId xmlns:a16="http://schemas.microsoft.com/office/drawing/2014/main" id="{0C94411D-32A0-9691-D0C2-E902E7DE518E}"/>
              </a:ext>
            </a:extLst>
          </p:cNvPr>
          <p:cNvSpPr txBox="1">
            <a:spLocks noChangeArrowheads="1"/>
          </p:cNvSpPr>
          <p:nvPr/>
        </p:nvSpPr>
        <p:spPr bwMode="auto">
          <a:xfrm>
            <a:off x="609600" y="838200"/>
            <a:ext cx="8305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800" b="1">
                <a:solidFill>
                  <a:srgbClr val="333399"/>
                </a:solidFill>
              </a:rPr>
              <a:t>Adverse Health Consequences by Average Daily Hours of Sleep*</a:t>
            </a:r>
          </a:p>
        </p:txBody>
      </p:sp>
      <p:graphicFrame>
        <p:nvGraphicFramePr>
          <p:cNvPr id="17416" name="Object 8">
            <a:extLst>
              <a:ext uri="{FF2B5EF4-FFF2-40B4-BE49-F238E27FC236}">
                <a16:creationId xmlns:a16="http://schemas.microsoft.com/office/drawing/2014/main" id="{46607908-ECEF-0F1D-7ECE-666C2893F892}"/>
              </a:ext>
            </a:extLst>
          </p:cNvPr>
          <p:cNvGraphicFramePr>
            <a:graphicFrameLocks noChangeAspect="1"/>
          </p:cNvGraphicFramePr>
          <p:nvPr/>
        </p:nvGraphicFramePr>
        <p:xfrm>
          <a:off x="990600" y="1871663"/>
          <a:ext cx="7467600" cy="4210050"/>
        </p:xfrm>
        <a:graphic>
          <a:graphicData uri="http://schemas.openxmlformats.org/presentationml/2006/ole">
            <mc:AlternateContent xmlns:mc="http://schemas.openxmlformats.org/markup-compatibility/2006">
              <mc:Choice xmlns:v="urn:schemas-microsoft-com:vml" Requires="v">
                <p:oleObj spid="_x0000_s17419" name="Chart" r:id="rId4" imgW="8221980" imgH="4198600" progId="MSGraph.Chart.8">
                  <p:embed followColorScheme="full"/>
                </p:oleObj>
              </mc:Choice>
              <mc:Fallback>
                <p:oleObj name="Chart" r:id="rId4" imgW="8221980" imgH="4198600" progId="MSGraph.Chart.8">
                  <p:embed followColorScheme="full"/>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871663"/>
                        <a:ext cx="7467600" cy="421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7" name="Text Box 9">
            <a:extLst>
              <a:ext uri="{FF2B5EF4-FFF2-40B4-BE49-F238E27FC236}">
                <a16:creationId xmlns:a16="http://schemas.microsoft.com/office/drawing/2014/main" id="{BEF64DFE-054C-78FA-718A-12D5D91C0160}"/>
              </a:ext>
            </a:extLst>
          </p:cNvPr>
          <p:cNvSpPr txBox="1">
            <a:spLocks noChangeArrowheads="1"/>
          </p:cNvSpPr>
          <p:nvPr/>
        </p:nvSpPr>
        <p:spPr bwMode="auto">
          <a:xfrm>
            <a:off x="6096000" y="5105400"/>
            <a:ext cx="27432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a:t>*Baldwin and Daugherty,</a:t>
            </a:r>
          </a:p>
          <a:p>
            <a:pPr algn="ctr" eaLnBrk="1" hangingPunct="1"/>
            <a:r>
              <a:rPr lang="en-US" altLang="en-US" sz="1400"/>
              <a:t>1998-9 Survey of 3604 PGY1,2 Residents</a:t>
            </a:r>
            <a:endParaRPr lang="en-US" altLang="en-US" sz="1400" i="1">
              <a:latin typeface="Times New Roman" panose="02020603050405020304" pitchFamily="18" charset="0"/>
            </a:endParaRPr>
          </a:p>
        </p:txBody>
      </p:sp>
      <p:sp>
        <p:nvSpPr>
          <p:cNvPr id="17418" name="Rectangle 10">
            <a:extLst>
              <a:ext uri="{FF2B5EF4-FFF2-40B4-BE49-F238E27FC236}">
                <a16:creationId xmlns:a16="http://schemas.microsoft.com/office/drawing/2014/main" id="{6266344D-C1D0-1CCD-FCBD-5256ED688B5F}"/>
              </a:ext>
            </a:extLst>
          </p:cNvPr>
          <p:cNvSpPr>
            <a:spLocks noChangeArrowheads="1"/>
          </p:cNvSpPr>
          <p:nvPr/>
        </p:nvSpPr>
        <p:spPr bwMode="auto">
          <a:xfrm>
            <a:off x="2743200" y="8382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F746AB84-E401-D8DF-2AB8-FCA2AB5C6B4B}"/>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8435" name="Text Box 3">
            <a:extLst>
              <a:ext uri="{FF2B5EF4-FFF2-40B4-BE49-F238E27FC236}">
                <a16:creationId xmlns:a16="http://schemas.microsoft.com/office/drawing/2014/main" id="{42DE0E31-852B-374B-0D04-17CF2DA894AF}"/>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18436" name="Picture 4">
            <a:extLst>
              <a:ext uri="{FF2B5EF4-FFF2-40B4-BE49-F238E27FC236}">
                <a16:creationId xmlns:a16="http://schemas.microsoft.com/office/drawing/2014/main" id="{BF056D91-C851-A4CC-98DB-454D41E73C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 Box 5">
            <a:extLst>
              <a:ext uri="{FF2B5EF4-FFF2-40B4-BE49-F238E27FC236}">
                <a16:creationId xmlns:a16="http://schemas.microsoft.com/office/drawing/2014/main" id="{C36D2F61-3DA7-0C32-252C-067CD8DBCA10}"/>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18438" name="Line 6">
            <a:extLst>
              <a:ext uri="{FF2B5EF4-FFF2-40B4-BE49-F238E27FC236}">
                <a16:creationId xmlns:a16="http://schemas.microsoft.com/office/drawing/2014/main" id="{DDFF5720-87BF-84C0-34AE-DB0FB18818BE}"/>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6199" name="Text Box 7">
            <a:extLst>
              <a:ext uri="{FF2B5EF4-FFF2-40B4-BE49-F238E27FC236}">
                <a16:creationId xmlns:a16="http://schemas.microsoft.com/office/drawing/2014/main" id="{A376CA8E-E149-5C98-D837-C492A4AC8DBF}"/>
              </a:ext>
            </a:extLst>
          </p:cNvPr>
          <p:cNvSpPr txBox="1">
            <a:spLocks noChangeArrowheads="1"/>
          </p:cNvSpPr>
          <p:nvPr/>
        </p:nvSpPr>
        <p:spPr bwMode="auto">
          <a:xfrm>
            <a:off x="609600" y="838200"/>
            <a:ext cx="8305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Sleep Loss and Fatigue: </a:t>
            </a:r>
            <a:br>
              <a:rPr lang="en-US" altLang="en-US" sz="4000" b="1">
                <a:solidFill>
                  <a:srgbClr val="333399"/>
                </a:solidFill>
              </a:rPr>
            </a:br>
            <a:r>
              <a:rPr lang="en-US" altLang="en-US" sz="4000" b="1">
                <a:solidFill>
                  <a:srgbClr val="333399"/>
                </a:solidFill>
              </a:rPr>
              <a:t>Safety Issues</a:t>
            </a:r>
          </a:p>
        </p:txBody>
      </p:sp>
      <p:sp>
        <p:nvSpPr>
          <p:cNvPr id="136200" name="Rectangle 8">
            <a:extLst>
              <a:ext uri="{FF2B5EF4-FFF2-40B4-BE49-F238E27FC236}">
                <a16:creationId xmlns:a16="http://schemas.microsoft.com/office/drawing/2014/main" id="{3AF29EB1-4056-611C-FDCE-46791C05A122}"/>
              </a:ext>
            </a:extLst>
          </p:cNvPr>
          <p:cNvSpPr>
            <a:spLocks noChangeArrowheads="1"/>
          </p:cNvSpPr>
          <p:nvPr/>
        </p:nvSpPr>
        <p:spPr bwMode="auto">
          <a:xfrm>
            <a:off x="609600" y="2438400"/>
            <a:ext cx="84582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pPr>
            <a:r>
              <a:rPr lang="en-US" altLang="en-US" sz="2800"/>
              <a:t>58% of emergency medicine residents reported near-crashes driving.</a:t>
            </a:r>
          </a:p>
          <a:p>
            <a:pPr lvl="1" eaLnBrk="1" hangingPunct="1">
              <a:lnSpc>
                <a:spcPct val="90000"/>
              </a:lnSpc>
              <a:buFontTx/>
              <a:buNone/>
            </a:pPr>
            <a:r>
              <a:rPr lang="en-US" altLang="en-US"/>
              <a:t>-- 80% post night-shift</a:t>
            </a:r>
          </a:p>
          <a:p>
            <a:pPr lvl="1" eaLnBrk="1" hangingPunct="1">
              <a:lnSpc>
                <a:spcPct val="90000"/>
              </a:lnSpc>
              <a:buFontTx/>
              <a:buNone/>
            </a:pPr>
            <a:r>
              <a:rPr lang="en-US" altLang="en-US"/>
              <a:t>-- Increased with number of night shifts/month</a:t>
            </a:r>
            <a:endParaRPr lang="en-US" altLang="en-US" sz="2400"/>
          </a:p>
          <a:p>
            <a:pPr lvl="1" eaLnBrk="1" hangingPunct="1">
              <a:lnSpc>
                <a:spcPct val="90000"/>
              </a:lnSpc>
              <a:buFontTx/>
              <a:buNone/>
            </a:pPr>
            <a:r>
              <a:rPr lang="en-US" altLang="en-US" sz="2000"/>
              <a:t>							</a:t>
            </a:r>
            <a:r>
              <a:rPr lang="en-US" altLang="en-US" sz="1800"/>
              <a:t>Steele et al 1999</a:t>
            </a:r>
          </a:p>
          <a:p>
            <a:pPr eaLnBrk="1" hangingPunct="1">
              <a:lnSpc>
                <a:spcPct val="90000"/>
              </a:lnSpc>
            </a:pPr>
            <a:r>
              <a:rPr lang="en-US" altLang="en-US" sz="2800"/>
              <a:t>50% greater risk of blood-borne pathogen exposure incidents (needlestick, laceration, etc) in residents between 10pm and 6am.</a:t>
            </a:r>
            <a:r>
              <a:rPr lang="en-US" altLang="en-US"/>
              <a:t>  </a:t>
            </a:r>
            <a:r>
              <a:rPr lang="en-US" altLang="en-US" sz="1800"/>
              <a:t>Parks 2000</a:t>
            </a:r>
            <a:r>
              <a:rPr lang="en-US" altLang="en-US" sz="3600"/>
              <a:t>	</a:t>
            </a:r>
            <a:r>
              <a:rPr lang="en-US" altLang="en-US" sz="2800"/>
              <a:t>				 </a:t>
            </a:r>
            <a:r>
              <a:rPr lang="en-US" altLang="en-US" sz="24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36199"/>
                                        </p:tgtEl>
                                        <p:attrNameLst>
                                          <p:attrName>style.visibility</p:attrName>
                                        </p:attrNameLst>
                                      </p:cBhvr>
                                      <p:to>
                                        <p:strVal val="visible"/>
                                      </p:to>
                                    </p:set>
                                    <p:anim calcmode="lin" valueType="num">
                                      <p:cBhvr additive="base">
                                        <p:cTn id="7" dur="500" fill="hold"/>
                                        <p:tgtEl>
                                          <p:spTgt spid="136199"/>
                                        </p:tgtEl>
                                        <p:attrNameLst>
                                          <p:attrName>ppt_x</p:attrName>
                                        </p:attrNameLst>
                                      </p:cBhvr>
                                      <p:tavLst>
                                        <p:tav tm="0">
                                          <p:val>
                                            <p:strVal val="0-#ppt_w/2"/>
                                          </p:val>
                                        </p:tav>
                                        <p:tav tm="100000">
                                          <p:val>
                                            <p:strVal val="#ppt_x"/>
                                          </p:val>
                                        </p:tav>
                                      </p:tavLst>
                                    </p:anim>
                                    <p:anim calcmode="lin" valueType="num">
                                      <p:cBhvr additive="base">
                                        <p:cTn id="8" dur="500" fill="hold"/>
                                        <p:tgtEl>
                                          <p:spTgt spid="13619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36200"/>
                                        </p:tgtEl>
                                        <p:attrNameLst>
                                          <p:attrName>style.visibility</p:attrName>
                                        </p:attrNameLst>
                                      </p:cBhvr>
                                      <p:to>
                                        <p:strVal val="visible"/>
                                      </p:to>
                                    </p:set>
                                    <p:anim calcmode="lin" valueType="num">
                                      <p:cBhvr additive="base">
                                        <p:cTn id="13" dur="500" fill="hold"/>
                                        <p:tgtEl>
                                          <p:spTgt spid="136200"/>
                                        </p:tgtEl>
                                        <p:attrNameLst>
                                          <p:attrName>ppt_x</p:attrName>
                                        </p:attrNameLst>
                                      </p:cBhvr>
                                      <p:tavLst>
                                        <p:tav tm="0">
                                          <p:val>
                                            <p:strVal val="0-#ppt_w/2"/>
                                          </p:val>
                                        </p:tav>
                                        <p:tav tm="100000">
                                          <p:val>
                                            <p:strVal val="#ppt_x"/>
                                          </p:val>
                                        </p:tav>
                                      </p:tavLst>
                                    </p:anim>
                                    <p:anim calcmode="lin" valueType="num">
                                      <p:cBhvr additive="base">
                                        <p:cTn id="14" dur="500" fill="hold"/>
                                        <p:tgtEl>
                                          <p:spTgt spid="1362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9" grpId="0" autoUpdateAnimBg="0"/>
      <p:bldP spid="13620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44A8463-A4A7-C20D-DCFF-EDDC4D7C043E}"/>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9459" name="Text Box 3">
            <a:extLst>
              <a:ext uri="{FF2B5EF4-FFF2-40B4-BE49-F238E27FC236}">
                <a16:creationId xmlns:a16="http://schemas.microsoft.com/office/drawing/2014/main" id="{2D2251AA-C1AE-3BEC-7A25-EA4667876B12}"/>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19460" name="Picture 4">
            <a:extLst>
              <a:ext uri="{FF2B5EF4-FFF2-40B4-BE49-F238E27FC236}">
                <a16:creationId xmlns:a16="http://schemas.microsoft.com/office/drawing/2014/main" id="{7F61C606-C730-2FE9-42FA-7FC5DCBC06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 Box 5">
            <a:extLst>
              <a:ext uri="{FF2B5EF4-FFF2-40B4-BE49-F238E27FC236}">
                <a16:creationId xmlns:a16="http://schemas.microsoft.com/office/drawing/2014/main" id="{755C10D6-EA99-B5C9-3F3C-3DBA04134FD0}"/>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19462" name="Line 6">
            <a:extLst>
              <a:ext uri="{FF2B5EF4-FFF2-40B4-BE49-F238E27FC236}">
                <a16:creationId xmlns:a16="http://schemas.microsoft.com/office/drawing/2014/main" id="{17950526-8FF2-EBFE-E029-D6FF7E993248}"/>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8247" name="Text Box 7">
            <a:extLst>
              <a:ext uri="{FF2B5EF4-FFF2-40B4-BE49-F238E27FC236}">
                <a16:creationId xmlns:a16="http://schemas.microsoft.com/office/drawing/2014/main" id="{6DEEACA2-675C-2B00-3755-F06D17FBF0A0}"/>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Impact on Medical Education</a:t>
            </a:r>
          </a:p>
        </p:txBody>
      </p:sp>
      <p:sp>
        <p:nvSpPr>
          <p:cNvPr id="138248" name="Rectangle 8">
            <a:extLst>
              <a:ext uri="{FF2B5EF4-FFF2-40B4-BE49-F238E27FC236}">
                <a16:creationId xmlns:a16="http://schemas.microsoft.com/office/drawing/2014/main" id="{ADC922A2-A1C2-C5C5-3488-55E4F9ECC9D6}"/>
              </a:ext>
            </a:extLst>
          </p:cNvPr>
          <p:cNvSpPr>
            <a:spLocks noChangeArrowheads="1"/>
          </p:cNvSpPr>
          <p:nvPr/>
        </p:nvSpPr>
        <p:spPr bwMode="auto">
          <a:xfrm>
            <a:off x="609600" y="1905000"/>
            <a:ext cx="7772400" cy="3348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en-US" altLang="en-US" sz="2800"/>
              <a:t>Residents working longer hours report   decreased satisfaction with learning environment and decreased motivation to learn.                 </a:t>
            </a:r>
            <a:r>
              <a:rPr lang="en-US" altLang="en-US" sz="1600"/>
              <a:t>Baldwin et al 1997</a:t>
            </a:r>
          </a:p>
          <a:p>
            <a:pPr eaLnBrk="1" hangingPunct="1">
              <a:buFontTx/>
              <a:buNone/>
            </a:pPr>
            <a:endParaRPr lang="en-US" altLang="en-US" sz="1600"/>
          </a:p>
          <a:p>
            <a:pPr eaLnBrk="1" hangingPunct="1"/>
            <a:r>
              <a:rPr lang="en-US" altLang="en-US" sz="2800"/>
              <a:t>Study of surgical residents showed </a:t>
            </a:r>
            <a:r>
              <a:rPr lang="en-US" altLang="en-US" sz="2800" i="1"/>
              <a:t>less </a:t>
            </a:r>
            <a:r>
              <a:rPr lang="en-US" altLang="en-US" sz="2800"/>
              <a:t>operative participation associated with more frequent call.     </a:t>
            </a:r>
            <a:r>
              <a:rPr lang="en-US" altLang="en-US" sz="1600"/>
              <a:t>Sawyer et al 1999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38247"/>
                                        </p:tgtEl>
                                        <p:attrNameLst>
                                          <p:attrName>style.visibility</p:attrName>
                                        </p:attrNameLst>
                                      </p:cBhvr>
                                      <p:to>
                                        <p:strVal val="visible"/>
                                      </p:to>
                                    </p:set>
                                    <p:anim calcmode="lin" valueType="num">
                                      <p:cBhvr additive="base">
                                        <p:cTn id="7" dur="500" fill="hold"/>
                                        <p:tgtEl>
                                          <p:spTgt spid="138247"/>
                                        </p:tgtEl>
                                        <p:attrNameLst>
                                          <p:attrName>ppt_x</p:attrName>
                                        </p:attrNameLst>
                                      </p:cBhvr>
                                      <p:tavLst>
                                        <p:tav tm="0">
                                          <p:val>
                                            <p:strVal val="0-#ppt_w/2"/>
                                          </p:val>
                                        </p:tav>
                                        <p:tav tm="100000">
                                          <p:val>
                                            <p:strVal val="#ppt_x"/>
                                          </p:val>
                                        </p:tav>
                                      </p:tavLst>
                                    </p:anim>
                                    <p:anim calcmode="lin" valueType="num">
                                      <p:cBhvr additive="base">
                                        <p:cTn id="8" dur="500" fill="hold"/>
                                        <p:tgtEl>
                                          <p:spTgt spid="13824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38248"/>
                                        </p:tgtEl>
                                        <p:attrNameLst>
                                          <p:attrName>style.visibility</p:attrName>
                                        </p:attrNameLst>
                                      </p:cBhvr>
                                      <p:to>
                                        <p:strVal val="visible"/>
                                      </p:to>
                                    </p:set>
                                    <p:anim calcmode="lin" valueType="num">
                                      <p:cBhvr additive="base">
                                        <p:cTn id="13" dur="500" fill="hold"/>
                                        <p:tgtEl>
                                          <p:spTgt spid="138248"/>
                                        </p:tgtEl>
                                        <p:attrNameLst>
                                          <p:attrName>ppt_x</p:attrName>
                                        </p:attrNameLst>
                                      </p:cBhvr>
                                      <p:tavLst>
                                        <p:tav tm="0">
                                          <p:val>
                                            <p:strVal val="0-#ppt_w/2"/>
                                          </p:val>
                                        </p:tav>
                                        <p:tav tm="100000">
                                          <p:val>
                                            <p:strVal val="#ppt_x"/>
                                          </p:val>
                                        </p:tav>
                                      </p:tavLst>
                                    </p:anim>
                                    <p:anim calcmode="lin" valueType="num">
                                      <p:cBhvr additive="base">
                                        <p:cTn id="14" dur="500" fill="hold"/>
                                        <p:tgtEl>
                                          <p:spTgt spid="1382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7" grpId="0" autoUpdateAnimBg="0"/>
      <p:bldP spid="138248"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0065E327-7DB4-FB3B-0846-97A5F04BFA7A}"/>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483" name="Text Box 3">
            <a:extLst>
              <a:ext uri="{FF2B5EF4-FFF2-40B4-BE49-F238E27FC236}">
                <a16:creationId xmlns:a16="http://schemas.microsoft.com/office/drawing/2014/main" id="{7CDE5971-6E80-A0C0-01D5-2D460BF2E8B3}"/>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20484" name="Picture 4">
            <a:extLst>
              <a:ext uri="{FF2B5EF4-FFF2-40B4-BE49-F238E27FC236}">
                <a16:creationId xmlns:a16="http://schemas.microsoft.com/office/drawing/2014/main" id="{59A5FEA9-2BEE-1FEE-6182-FA8DC708D9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 Box 5">
            <a:extLst>
              <a:ext uri="{FF2B5EF4-FFF2-40B4-BE49-F238E27FC236}">
                <a16:creationId xmlns:a16="http://schemas.microsoft.com/office/drawing/2014/main" id="{D6C6054E-E84A-5A96-F8AA-D54971D264C9}"/>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20486" name="Line 6">
            <a:extLst>
              <a:ext uri="{FF2B5EF4-FFF2-40B4-BE49-F238E27FC236}">
                <a16:creationId xmlns:a16="http://schemas.microsoft.com/office/drawing/2014/main" id="{F9462B20-0B98-410B-A82E-F5E1DDE0E24C}"/>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7" name="Text Box 7">
            <a:extLst>
              <a:ext uri="{FF2B5EF4-FFF2-40B4-BE49-F238E27FC236}">
                <a16:creationId xmlns:a16="http://schemas.microsoft.com/office/drawing/2014/main" id="{7A89EE42-7FE8-CA84-8A73-6F943ABC957A}"/>
              </a:ext>
            </a:extLst>
          </p:cNvPr>
          <p:cNvSpPr txBox="1">
            <a:spLocks noChangeArrowheads="1"/>
          </p:cNvSpPr>
          <p:nvPr/>
        </p:nvSpPr>
        <p:spPr bwMode="auto">
          <a:xfrm>
            <a:off x="1460500" y="2727325"/>
            <a:ext cx="672782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000" b="1">
                <a:solidFill>
                  <a:srgbClr val="333399"/>
                </a:solidFill>
              </a:rPr>
              <a:t>Recognizing Sleepiness in </a:t>
            </a:r>
            <a:br>
              <a:rPr lang="en-US" altLang="en-US" sz="4000" b="1">
                <a:solidFill>
                  <a:srgbClr val="333399"/>
                </a:solidFill>
              </a:rPr>
            </a:br>
            <a:r>
              <a:rPr lang="en-US" altLang="en-US" sz="4000" b="1">
                <a:solidFill>
                  <a:srgbClr val="333399"/>
                </a:solidFill>
              </a:rPr>
              <a:t>Yourself and Others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7E913E02-E220-01E2-00D6-D453B0FEACD8}"/>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1507" name="Text Box 3">
            <a:extLst>
              <a:ext uri="{FF2B5EF4-FFF2-40B4-BE49-F238E27FC236}">
                <a16:creationId xmlns:a16="http://schemas.microsoft.com/office/drawing/2014/main" id="{D2C08B05-8F91-8638-435D-BF0C72E341A9}"/>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21508" name="Picture 4">
            <a:extLst>
              <a:ext uri="{FF2B5EF4-FFF2-40B4-BE49-F238E27FC236}">
                <a16:creationId xmlns:a16="http://schemas.microsoft.com/office/drawing/2014/main" id="{93FA2399-60F2-EE8C-FFA1-FE12BF1648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 Box 5">
            <a:extLst>
              <a:ext uri="{FF2B5EF4-FFF2-40B4-BE49-F238E27FC236}">
                <a16:creationId xmlns:a16="http://schemas.microsoft.com/office/drawing/2014/main" id="{2AB179A3-8E91-B637-75B2-57B1A8EE367B}"/>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21510" name="Line 6">
            <a:extLst>
              <a:ext uri="{FF2B5EF4-FFF2-40B4-BE49-F238E27FC236}">
                <a16:creationId xmlns:a16="http://schemas.microsoft.com/office/drawing/2014/main" id="{8CAEC483-0515-7ACE-D9D5-A1FCCA228A5F}"/>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1511" name="Picture 7">
            <a:extLst>
              <a:ext uri="{FF2B5EF4-FFF2-40B4-BE49-F238E27FC236}">
                <a16:creationId xmlns:a16="http://schemas.microsoft.com/office/drawing/2014/main" id="{168DD197-0D23-91CD-4302-3D5356179D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81200"/>
            <a:ext cx="2566988"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1320" name="Text Box 8">
            <a:extLst>
              <a:ext uri="{FF2B5EF4-FFF2-40B4-BE49-F238E27FC236}">
                <a16:creationId xmlns:a16="http://schemas.microsoft.com/office/drawing/2014/main" id="{5FD2780E-CF92-FAE6-C343-C9A06B40FE11}"/>
              </a:ext>
            </a:extLst>
          </p:cNvPr>
          <p:cNvSpPr txBox="1">
            <a:spLocks noChangeArrowheads="1"/>
          </p:cNvSpPr>
          <p:nvPr/>
        </p:nvSpPr>
        <p:spPr bwMode="auto">
          <a:xfrm>
            <a:off x="3352800" y="1371600"/>
            <a:ext cx="5791200" cy="491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n-US" altLang="en-US" sz="2400" b="1">
                <a:solidFill>
                  <a:srgbClr val="333399"/>
                </a:solidFill>
              </a:rPr>
              <a:t>Myth:</a:t>
            </a:r>
            <a:r>
              <a:rPr lang="en-US" altLang="en-US" sz="2400"/>
              <a:t> </a:t>
            </a:r>
            <a:r>
              <a:rPr lang="en-US" altLang="en-US" sz="2800"/>
              <a:t>“If I can just get through the </a:t>
            </a:r>
            <a:br>
              <a:rPr lang="en-US" altLang="en-US" sz="2800"/>
            </a:br>
            <a:r>
              <a:rPr lang="en-US" altLang="en-US" sz="2800"/>
              <a:t>        	 night (on call), I’m fine in the  	 morning.”</a:t>
            </a:r>
            <a:endParaRPr lang="en-US" altLang="en-US" sz="2400"/>
          </a:p>
          <a:p>
            <a:pPr eaLnBrk="1" hangingPunct="1"/>
            <a:endParaRPr lang="en-US" altLang="en-US"/>
          </a:p>
          <a:p>
            <a:pPr eaLnBrk="1" hangingPunct="1">
              <a:buFontTx/>
              <a:buChar char="•"/>
            </a:pPr>
            <a:r>
              <a:rPr lang="en-US" altLang="en-US" sz="2400" b="1">
                <a:solidFill>
                  <a:srgbClr val="333399"/>
                </a:solidFill>
              </a:rPr>
              <a:t>Fact:</a:t>
            </a:r>
            <a:r>
              <a:rPr lang="en-US" altLang="en-US" sz="2400"/>
              <a:t> </a:t>
            </a:r>
            <a:r>
              <a:rPr lang="en-US" altLang="en-US" sz="2800"/>
              <a:t>A decline in performance   	      	starts after about 15-16 hours 	of continued wakefulness.</a:t>
            </a:r>
            <a:endParaRPr lang="en-US" altLang="en-US" sz="2400"/>
          </a:p>
          <a:p>
            <a:pPr eaLnBrk="1" hangingPunct="1"/>
            <a:endParaRPr lang="en-US" altLang="en-US"/>
          </a:p>
          <a:p>
            <a:pPr eaLnBrk="1" hangingPunct="1">
              <a:buFontTx/>
              <a:buChar char="•"/>
            </a:pPr>
            <a:r>
              <a:rPr lang="en-US" altLang="en-US" sz="2400" b="1">
                <a:solidFill>
                  <a:srgbClr val="333399"/>
                </a:solidFill>
              </a:rPr>
              <a:t>Fact:</a:t>
            </a:r>
            <a:r>
              <a:rPr lang="en-US" altLang="en-US" sz="2400"/>
              <a:t> </a:t>
            </a:r>
            <a:r>
              <a:rPr lang="en-US" altLang="en-US" sz="2800"/>
              <a:t>The period of lowest 		 	alertness after being up all 	 	night is between 6am and   		11am (eg, morning rounds).</a:t>
            </a:r>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1320">
                                            <p:txEl>
                                              <p:pRg st="0" end="0"/>
                                            </p:txEl>
                                          </p:spTgt>
                                        </p:tgtEl>
                                        <p:attrNameLst>
                                          <p:attrName>style.visibility</p:attrName>
                                        </p:attrNameLst>
                                      </p:cBhvr>
                                      <p:to>
                                        <p:strVal val="visible"/>
                                      </p:to>
                                    </p:set>
                                    <p:anim calcmode="lin" valueType="num">
                                      <p:cBhvr additive="base">
                                        <p:cTn id="7" dur="500" fill="hold"/>
                                        <p:tgtEl>
                                          <p:spTgt spid="14132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132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41320">
                                            <p:txEl>
                                              <p:pRg st="2" end="2"/>
                                            </p:txEl>
                                          </p:spTgt>
                                        </p:tgtEl>
                                        <p:attrNameLst>
                                          <p:attrName>style.visibility</p:attrName>
                                        </p:attrNameLst>
                                      </p:cBhvr>
                                      <p:to>
                                        <p:strVal val="visible"/>
                                      </p:to>
                                    </p:set>
                                    <p:anim calcmode="lin" valueType="num">
                                      <p:cBhvr additive="base">
                                        <p:cTn id="13" dur="500" fill="hold"/>
                                        <p:tgtEl>
                                          <p:spTgt spid="14132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132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41320">
                                            <p:txEl>
                                              <p:pRg st="4" end="4"/>
                                            </p:txEl>
                                          </p:spTgt>
                                        </p:tgtEl>
                                        <p:attrNameLst>
                                          <p:attrName>style.visibility</p:attrName>
                                        </p:attrNameLst>
                                      </p:cBhvr>
                                      <p:to>
                                        <p:strVal val="visible"/>
                                      </p:to>
                                    </p:set>
                                    <p:anim calcmode="lin" valueType="num">
                                      <p:cBhvr additive="base">
                                        <p:cTn id="19" dur="500" fill="hold"/>
                                        <p:tgtEl>
                                          <p:spTgt spid="141320">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132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836F41F-AA58-39F2-8E2F-F61073D1D797}"/>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2531" name="Text Box 3">
            <a:extLst>
              <a:ext uri="{FF2B5EF4-FFF2-40B4-BE49-F238E27FC236}">
                <a16:creationId xmlns:a16="http://schemas.microsoft.com/office/drawing/2014/main" id="{F073C3B6-91A6-EB98-7AA7-0C18B9C581E7}"/>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22532" name="Picture 4">
            <a:extLst>
              <a:ext uri="{FF2B5EF4-FFF2-40B4-BE49-F238E27FC236}">
                <a16:creationId xmlns:a16="http://schemas.microsoft.com/office/drawing/2014/main" id="{10B4EEEE-B4F8-F94E-6687-B7CB098DF1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 Box 5">
            <a:extLst>
              <a:ext uri="{FF2B5EF4-FFF2-40B4-BE49-F238E27FC236}">
                <a16:creationId xmlns:a16="http://schemas.microsoft.com/office/drawing/2014/main" id="{6324C667-2E5B-07E6-0188-B9D34EA0A38E}"/>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22534" name="Line 6">
            <a:extLst>
              <a:ext uri="{FF2B5EF4-FFF2-40B4-BE49-F238E27FC236}">
                <a16:creationId xmlns:a16="http://schemas.microsoft.com/office/drawing/2014/main" id="{FBB27C87-1FFE-E944-0E78-77DFBD3FAEC1}"/>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35" name="Text Box 7">
            <a:extLst>
              <a:ext uri="{FF2B5EF4-FFF2-40B4-BE49-F238E27FC236}">
                <a16:creationId xmlns:a16="http://schemas.microsoft.com/office/drawing/2014/main" id="{61732945-565C-1FDE-07C5-76CE3471961A}"/>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Estimating Sleepiness</a:t>
            </a:r>
          </a:p>
        </p:txBody>
      </p:sp>
      <p:sp>
        <p:nvSpPr>
          <p:cNvPr id="142344" name="Rectangle 8">
            <a:extLst>
              <a:ext uri="{FF2B5EF4-FFF2-40B4-BE49-F238E27FC236}">
                <a16:creationId xmlns:a16="http://schemas.microsoft.com/office/drawing/2014/main" id="{0929DAF7-07DF-4DD1-E8F2-1B0198AF9C1D}"/>
              </a:ext>
            </a:extLst>
          </p:cNvPr>
          <p:cNvSpPr>
            <a:spLocks noChangeArrowheads="1"/>
          </p:cNvSpPr>
          <p:nvPr/>
        </p:nvSpPr>
        <p:spPr bwMode="auto">
          <a:xfrm>
            <a:off x="533400" y="1905000"/>
            <a:ext cx="8153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buFontTx/>
              <a:buNone/>
            </a:pPr>
            <a:r>
              <a:rPr lang="en-US" altLang="en-US" sz="2800" b="1">
                <a:solidFill>
                  <a:srgbClr val="333399"/>
                </a:solidFill>
              </a:rPr>
              <a:t>Myth:</a:t>
            </a:r>
            <a:r>
              <a:rPr lang="en-US" altLang="en-US" sz="2800"/>
              <a:t>“I can tell how tired I am and I know when </a:t>
            </a:r>
            <a:br>
              <a:rPr lang="en-US" altLang="en-US" sz="2800"/>
            </a:br>
            <a:r>
              <a:rPr lang="en-US" altLang="en-US" sz="2800"/>
              <a:t>       I’m not functioning up to par.”</a:t>
            </a:r>
          </a:p>
          <a:p>
            <a:pPr eaLnBrk="1" hangingPunct="1">
              <a:lnSpc>
                <a:spcPct val="90000"/>
              </a:lnSpc>
              <a:buFontTx/>
              <a:buNone/>
            </a:pPr>
            <a:r>
              <a:rPr lang="en-US" altLang="en-US" sz="2800" b="1">
                <a:solidFill>
                  <a:srgbClr val="333399"/>
                </a:solidFill>
              </a:rPr>
              <a:t>Fact:</a:t>
            </a:r>
            <a:r>
              <a:rPr lang="en-US" altLang="en-US" sz="2800"/>
              <a:t> Studies show that sleepy people  		    	</a:t>
            </a:r>
            <a:r>
              <a:rPr lang="en-US" altLang="en-US" sz="2800" i="1"/>
              <a:t>underestimate </a:t>
            </a:r>
            <a:r>
              <a:rPr lang="en-US" altLang="en-US" sz="2800"/>
              <a:t>their level of sleepiness and 	</a:t>
            </a:r>
            <a:r>
              <a:rPr lang="en-US" altLang="en-US" sz="2800" i="1"/>
              <a:t>overestimate</a:t>
            </a:r>
            <a:r>
              <a:rPr lang="en-US" altLang="en-US" sz="2800"/>
              <a:t> their alertness.</a:t>
            </a:r>
          </a:p>
          <a:p>
            <a:pPr eaLnBrk="1" hangingPunct="1">
              <a:lnSpc>
                <a:spcPct val="90000"/>
              </a:lnSpc>
              <a:buFontTx/>
              <a:buNone/>
            </a:pPr>
            <a:r>
              <a:rPr lang="en-US" altLang="en-US" sz="2800" b="1">
                <a:solidFill>
                  <a:srgbClr val="333399"/>
                </a:solidFill>
              </a:rPr>
              <a:t>Fact:</a:t>
            </a:r>
            <a:r>
              <a:rPr lang="en-US" altLang="en-US" sz="2800"/>
              <a:t> The sleepier you are, the </a:t>
            </a:r>
            <a:r>
              <a:rPr lang="en-US" altLang="en-US" sz="2800" i="1"/>
              <a:t>less accurate</a:t>
            </a:r>
            <a:r>
              <a:rPr lang="en-US" altLang="en-US" sz="2800"/>
              <a:t> </a:t>
            </a:r>
            <a:br>
              <a:rPr lang="en-US" altLang="en-US" sz="2800"/>
            </a:br>
            <a:r>
              <a:rPr lang="en-US" altLang="en-US" sz="2800"/>
              <a:t>      your perception of degree of impairment. </a:t>
            </a:r>
          </a:p>
          <a:p>
            <a:pPr eaLnBrk="1" hangingPunct="1">
              <a:lnSpc>
                <a:spcPct val="90000"/>
              </a:lnSpc>
              <a:buFontTx/>
              <a:buNone/>
            </a:pPr>
            <a:r>
              <a:rPr lang="en-US" altLang="en-US" sz="2800" b="1">
                <a:solidFill>
                  <a:srgbClr val="333399"/>
                </a:solidFill>
              </a:rPr>
              <a:t>Fact:</a:t>
            </a:r>
            <a:r>
              <a:rPr lang="en-US" altLang="en-US" sz="2800"/>
              <a:t> You can fall asleep briefly (“microsleeps”)</a:t>
            </a:r>
            <a:br>
              <a:rPr lang="en-US" altLang="en-US" sz="2800"/>
            </a:br>
            <a:r>
              <a:rPr lang="en-US" altLang="en-US" sz="2800"/>
              <a:t>       without knowing it</a:t>
            </a:r>
            <a:r>
              <a:rPr lang="en-US" altLang="en-US"/>
              <a:t>!</a:t>
            </a:r>
          </a:p>
          <a:p>
            <a:pPr algn="ctr" eaLnBrk="1" hangingPunct="1">
              <a:lnSpc>
                <a:spcPct val="90000"/>
              </a:lnSpc>
              <a:buFontTx/>
              <a:buNone/>
            </a:pP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2344">
                                            <p:txEl>
                                              <p:pRg st="0" end="0"/>
                                            </p:txEl>
                                          </p:spTgt>
                                        </p:tgtEl>
                                        <p:attrNameLst>
                                          <p:attrName>style.visibility</p:attrName>
                                        </p:attrNameLst>
                                      </p:cBhvr>
                                      <p:to>
                                        <p:strVal val="visible"/>
                                      </p:to>
                                    </p:set>
                                    <p:anim calcmode="lin" valueType="num">
                                      <p:cBhvr additive="base">
                                        <p:cTn id="7" dur="500" fill="hold"/>
                                        <p:tgtEl>
                                          <p:spTgt spid="14234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234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42344">
                                            <p:txEl>
                                              <p:pRg st="1" end="1"/>
                                            </p:txEl>
                                          </p:spTgt>
                                        </p:tgtEl>
                                        <p:attrNameLst>
                                          <p:attrName>style.visibility</p:attrName>
                                        </p:attrNameLst>
                                      </p:cBhvr>
                                      <p:to>
                                        <p:strVal val="visible"/>
                                      </p:to>
                                    </p:set>
                                    <p:anim calcmode="lin" valueType="num">
                                      <p:cBhvr additive="base">
                                        <p:cTn id="13" dur="500" fill="hold"/>
                                        <p:tgtEl>
                                          <p:spTgt spid="14234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234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42344">
                                            <p:txEl>
                                              <p:pRg st="2" end="2"/>
                                            </p:txEl>
                                          </p:spTgt>
                                        </p:tgtEl>
                                        <p:attrNameLst>
                                          <p:attrName>style.visibility</p:attrName>
                                        </p:attrNameLst>
                                      </p:cBhvr>
                                      <p:to>
                                        <p:strVal val="visible"/>
                                      </p:to>
                                    </p:set>
                                    <p:anim calcmode="lin" valueType="num">
                                      <p:cBhvr additive="base">
                                        <p:cTn id="19" dur="500" fill="hold"/>
                                        <p:tgtEl>
                                          <p:spTgt spid="14234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234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42344">
                                            <p:txEl>
                                              <p:pRg st="3" end="3"/>
                                            </p:txEl>
                                          </p:spTgt>
                                        </p:tgtEl>
                                        <p:attrNameLst>
                                          <p:attrName>style.visibility</p:attrName>
                                        </p:attrNameLst>
                                      </p:cBhvr>
                                      <p:to>
                                        <p:strVal val="visible"/>
                                      </p:to>
                                    </p:set>
                                    <p:anim calcmode="lin" valueType="num">
                                      <p:cBhvr additive="base">
                                        <p:cTn id="25" dur="500" fill="hold"/>
                                        <p:tgtEl>
                                          <p:spTgt spid="14234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234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EABEB33A-0A5F-D3F6-D694-F49391E728E8}"/>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3555" name="Text Box 3">
            <a:extLst>
              <a:ext uri="{FF2B5EF4-FFF2-40B4-BE49-F238E27FC236}">
                <a16:creationId xmlns:a16="http://schemas.microsoft.com/office/drawing/2014/main" id="{80A19959-875A-AD33-772D-F48BEE525F94}"/>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23556" name="Picture 4">
            <a:extLst>
              <a:ext uri="{FF2B5EF4-FFF2-40B4-BE49-F238E27FC236}">
                <a16:creationId xmlns:a16="http://schemas.microsoft.com/office/drawing/2014/main" id="{CBD2EDCD-ED96-F698-0057-3B568E558B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ext Box 5">
            <a:extLst>
              <a:ext uri="{FF2B5EF4-FFF2-40B4-BE49-F238E27FC236}">
                <a16:creationId xmlns:a16="http://schemas.microsoft.com/office/drawing/2014/main" id="{0D7FCD3E-F67F-40F4-13B4-AA9F70655A59}"/>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23558" name="Line 6">
            <a:extLst>
              <a:ext uri="{FF2B5EF4-FFF2-40B4-BE49-F238E27FC236}">
                <a16:creationId xmlns:a16="http://schemas.microsoft.com/office/drawing/2014/main" id="{75D239B4-A536-5262-A521-14A019384F45}"/>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9" name="Text Box 7">
            <a:extLst>
              <a:ext uri="{FF2B5EF4-FFF2-40B4-BE49-F238E27FC236}">
                <a16:creationId xmlns:a16="http://schemas.microsoft.com/office/drawing/2014/main" id="{52248EEF-25EC-E158-9C0D-CF6CEC5250D3}"/>
              </a:ext>
            </a:extLst>
          </p:cNvPr>
          <p:cNvSpPr txBox="1">
            <a:spLocks noChangeArrowheads="1"/>
          </p:cNvSpPr>
          <p:nvPr/>
        </p:nvSpPr>
        <p:spPr bwMode="auto">
          <a:xfrm>
            <a:off x="838200" y="10668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Anesthesia Resident Study</a:t>
            </a:r>
          </a:p>
        </p:txBody>
      </p:sp>
      <p:sp>
        <p:nvSpPr>
          <p:cNvPr id="143368" name="Rectangle 8">
            <a:extLst>
              <a:ext uri="{FF2B5EF4-FFF2-40B4-BE49-F238E27FC236}">
                <a16:creationId xmlns:a16="http://schemas.microsoft.com/office/drawing/2014/main" id="{7F99EE92-BCF0-6088-CDA7-DBAEC7F09CFB}"/>
              </a:ext>
            </a:extLst>
          </p:cNvPr>
          <p:cNvSpPr>
            <a:spLocks noChangeArrowheads="1"/>
          </p:cNvSpPr>
          <p:nvPr/>
        </p:nvSpPr>
        <p:spPr bwMode="auto">
          <a:xfrm>
            <a:off x="609600" y="2057400"/>
            <a:ext cx="83058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en-US" altLang="en-US" sz="2800"/>
              <a:t>Residents did not perceive themselves to be asleep almost half of the time they had actually fallen asleep.</a:t>
            </a:r>
          </a:p>
          <a:p>
            <a:pPr eaLnBrk="1" hangingPunct="1"/>
            <a:r>
              <a:rPr lang="en-US" altLang="en-US" sz="2800"/>
              <a:t>Residents were wrong 76% of the time when they reported having stayed awake.</a:t>
            </a:r>
          </a:p>
          <a:p>
            <a:pPr eaLnBrk="1" hangingPunct="1">
              <a:buFontTx/>
              <a:buNone/>
            </a:pPr>
            <a:r>
              <a:rPr lang="en-US" altLang="en-US" sz="2800"/>
              <a:t>					    </a:t>
            </a:r>
            <a:r>
              <a:rPr lang="en-US" altLang="en-US" sz="1400"/>
              <a:t>Howard et al 2002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68"/>
                                        </p:tgtEl>
                                        <p:attrNameLst>
                                          <p:attrName>style.visibility</p:attrName>
                                        </p:attrNameLst>
                                      </p:cBhvr>
                                      <p:to>
                                        <p:strVal val="visible"/>
                                      </p:to>
                                    </p:set>
                                    <p:anim calcmode="lin" valueType="num">
                                      <p:cBhvr additive="base">
                                        <p:cTn id="7" dur="500" fill="hold"/>
                                        <p:tgtEl>
                                          <p:spTgt spid="143368"/>
                                        </p:tgtEl>
                                        <p:attrNameLst>
                                          <p:attrName>ppt_x</p:attrName>
                                        </p:attrNameLst>
                                      </p:cBhvr>
                                      <p:tavLst>
                                        <p:tav tm="0">
                                          <p:val>
                                            <p:strVal val="0-#ppt_w/2"/>
                                          </p:val>
                                        </p:tav>
                                        <p:tav tm="100000">
                                          <p:val>
                                            <p:strVal val="#ppt_x"/>
                                          </p:val>
                                        </p:tav>
                                      </p:tavLst>
                                    </p:anim>
                                    <p:anim calcmode="lin" valueType="num">
                                      <p:cBhvr additive="base">
                                        <p:cTn id="8" dur="500" fill="hold"/>
                                        <p:tgtEl>
                                          <p:spTgt spid="1433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8"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0ADC974-4EB3-E8CD-F458-B4A2645992C0}"/>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4579" name="Text Box 3">
            <a:extLst>
              <a:ext uri="{FF2B5EF4-FFF2-40B4-BE49-F238E27FC236}">
                <a16:creationId xmlns:a16="http://schemas.microsoft.com/office/drawing/2014/main" id="{2B7F07BB-4970-2F86-20F0-AE7879A7DF8F}"/>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24580" name="Picture 4">
            <a:extLst>
              <a:ext uri="{FF2B5EF4-FFF2-40B4-BE49-F238E27FC236}">
                <a16:creationId xmlns:a16="http://schemas.microsoft.com/office/drawing/2014/main" id="{8069EAB4-FB53-6418-54E5-E73EC84E39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 Box 5">
            <a:extLst>
              <a:ext uri="{FF2B5EF4-FFF2-40B4-BE49-F238E27FC236}">
                <a16:creationId xmlns:a16="http://schemas.microsoft.com/office/drawing/2014/main" id="{B2D88F14-D6F1-62DB-5BD9-5DF8C2B7A3B2}"/>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24582" name="Line 6">
            <a:extLst>
              <a:ext uri="{FF2B5EF4-FFF2-40B4-BE49-F238E27FC236}">
                <a16:creationId xmlns:a16="http://schemas.microsoft.com/office/drawing/2014/main" id="{948F4E17-2292-F742-B31B-F44A367092A8}"/>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3" name="Text Box 7">
            <a:extLst>
              <a:ext uri="{FF2B5EF4-FFF2-40B4-BE49-F238E27FC236}">
                <a16:creationId xmlns:a16="http://schemas.microsoft.com/office/drawing/2014/main" id="{ACA1221C-2FD7-1893-3738-628C95E94A63}"/>
              </a:ext>
            </a:extLst>
          </p:cNvPr>
          <p:cNvSpPr txBox="1">
            <a:spLocks noChangeArrowheads="1"/>
          </p:cNvSpPr>
          <p:nvPr/>
        </p:nvSpPr>
        <p:spPr bwMode="auto">
          <a:xfrm>
            <a:off x="609600" y="838200"/>
            <a:ext cx="8305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Recognize The Warning Signs of</a:t>
            </a:r>
            <a:br>
              <a:rPr lang="en-US" altLang="en-US" sz="4000" b="1">
                <a:solidFill>
                  <a:srgbClr val="333399"/>
                </a:solidFill>
              </a:rPr>
            </a:br>
            <a:r>
              <a:rPr lang="en-US" altLang="en-US" sz="4000" b="1">
                <a:solidFill>
                  <a:srgbClr val="333399"/>
                </a:solidFill>
              </a:rPr>
              <a:t>Sleepiness</a:t>
            </a:r>
          </a:p>
        </p:txBody>
      </p:sp>
      <p:sp>
        <p:nvSpPr>
          <p:cNvPr id="144392" name="Rectangle 8">
            <a:extLst>
              <a:ext uri="{FF2B5EF4-FFF2-40B4-BE49-F238E27FC236}">
                <a16:creationId xmlns:a16="http://schemas.microsoft.com/office/drawing/2014/main" id="{C60A0CE6-FC69-F1C2-A705-673D87075085}"/>
              </a:ext>
            </a:extLst>
          </p:cNvPr>
          <p:cNvSpPr>
            <a:spLocks noChangeArrowheads="1"/>
          </p:cNvSpPr>
          <p:nvPr/>
        </p:nvSpPr>
        <p:spPr bwMode="auto">
          <a:xfrm>
            <a:off x="762000" y="2474913"/>
            <a:ext cx="8193088" cy="3468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en-US" altLang="en-US" sz="2800"/>
              <a:t>Falling asleep in conferences or on rounds</a:t>
            </a:r>
          </a:p>
          <a:p>
            <a:pPr eaLnBrk="1" hangingPunct="1"/>
            <a:r>
              <a:rPr lang="en-US" altLang="en-US" sz="2800">
                <a:cs typeface="Times New Roman" panose="02020603050405020304" pitchFamily="18" charset="0"/>
              </a:rPr>
              <a:t>Feeling restless and irritable with staff, colleagues, family, and friends </a:t>
            </a:r>
          </a:p>
          <a:p>
            <a:pPr eaLnBrk="1" hangingPunct="1"/>
            <a:r>
              <a:rPr lang="en-US" altLang="en-US" sz="2800">
                <a:cs typeface="Times New Roman" panose="02020603050405020304" pitchFamily="18" charset="0"/>
              </a:rPr>
              <a:t>Having to check your work repeatedly </a:t>
            </a:r>
          </a:p>
          <a:p>
            <a:pPr eaLnBrk="1" hangingPunct="1"/>
            <a:r>
              <a:rPr lang="en-US" altLang="en-US" sz="2800">
                <a:cs typeface="Times New Roman" panose="02020603050405020304" pitchFamily="18" charset="0"/>
              </a:rPr>
              <a:t>Having difficulty focusing on the care of your patients</a:t>
            </a:r>
          </a:p>
          <a:p>
            <a:pPr eaLnBrk="1" hangingPunct="1"/>
            <a:r>
              <a:rPr lang="en-US" altLang="en-US" sz="2800">
                <a:cs typeface="Times New Roman" panose="02020603050405020304" pitchFamily="18" charset="0"/>
              </a:rPr>
              <a:t>Feeling like you really just don’t care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4392"/>
                                        </p:tgtEl>
                                        <p:attrNameLst>
                                          <p:attrName>style.visibility</p:attrName>
                                        </p:attrNameLst>
                                      </p:cBhvr>
                                      <p:to>
                                        <p:strVal val="visible"/>
                                      </p:to>
                                    </p:set>
                                    <p:anim calcmode="lin" valueType="num">
                                      <p:cBhvr additive="base">
                                        <p:cTn id="7" dur="500" fill="hold"/>
                                        <p:tgtEl>
                                          <p:spTgt spid="144392"/>
                                        </p:tgtEl>
                                        <p:attrNameLst>
                                          <p:attrName>ppt_x</p:attrName>
                                        </p:attrNameLst>
                                      </p:cBhvr>
                                      <p:tavLst>
                                        <p:tav tm="0">
                                          <p:val>
                                            <p:strVal val="0-#ppt_w/2"/>
                                          </p:val>
                                        </p:tav>
                                        <p:tav tm="100000">
                                          <p:val>
                                            <p:strVal val="#ppt_x"/>
                                          </p:val>
                                        </p:tav>
                                      </p:tavLst>
                                    </p:anim>
                                    <p:anim calcmode="lin" valueType="num">
                                      <p:cBhvr additive="base">
                                        <p:cTn id="8" dur="500" fill="hold"/>
                                        <p:tgtEl>
                                          <p:spTgt spid="1443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FE511D52-27A4-8BFB-2869-502B9251A8A2}"/>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5603" name="Text Box 3">
            <a:extLst>
              <a:ext uri="{FF2B5EF4-FFF2-40B4-BE49-F238E27FC236}">
                <a16:creationId xmlns:a16="http://schemas.microsoft.com/office/drawing/2014/main" id="{07B47576-9190-6952-721B-63AA32C84206}"/>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25604" name="Picture 4">
            <a:extLst>
              <a:ext uri="{FF2B5EF4-FFF2-40B4-BE49-F238E27FC236}">
                <a16:creationId xmlns:a16="http://schemas.microsoft.com/office/drawing/2014/main" id="{70520DBB-D69D-D185-D490-3E3D5D9867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5">
            <a:extLst>
              <a:ext uri="{FF2B5EF4-FFF2-40B4-BE49-F238E27FC236}">
                <a16:creationId xmlns:a16="http://schemas.microsoft.com/office/drawing/2014/main" id="{7A788294-0885-142E-3F25-816502841B9E}"/>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25606" name="Line 6">
            <a:extLst>
              <a:ext uri="{FF2B5EF4-FFF2-40B4-BE49-F238E27FC236}">
                <a16:creationId xmlns:a16="http://schemas.microsoft.com/office/drawing/2014/main" id="{18F17E5A-78AA-908C-659C-DD86E49BE356}"/>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7" name="Text Box 8">
            <a:extLst>
              <a:ext uri="{FF2B5EF4-FFF2-40B4-BE49-F238E27FC236}">
                <a16:creationId xmlns:a16="http://schemas.microsoft.com/office/drawing/2014/main" id="{0286878E-BFD0-6D9D-64B8-23DB222DE597}"/>
              </a:ext>
            </a:extLst>
          </p:cNvPr>
          <p:cNvSpPr txBox="1">
            <a:spLocks noChangeArrowheads="1"/>
          </p:cNvSpPr>
          <p:nvPr/>
        </p:nvSpPr>
        <p:spPr bwMode="auto">
          <a:xfrm>
            <a:off x="685800" y="2117725"/>
            <a:ext cx="81534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000" b="1">
                <a:solidFill>
                  <a:srgbClr val="333399"/>
                </a:solidFill>
              </a:rPr>
              <a:t>If you don’t recognize that you’re sleepy, </a:t>
            </a:r>
          </a:p>
          <a:p>
            <a:pPr algn="ctr" eaLnBrk="1" hangingPunct="1"/>
            <a:r>
              <a:rPr lang="en-US" altLang="en-US" sz="4000" b="1">
                <a:solidFill>
                  <a:srgbClr val="333399"/>
                </a:solidFill>
              </a:rPr>
              <a:t>you’re not likely </a:t>
            </a:r>
          </a:p>
          <a:p>
            <a:pPr algn="ctr" eaLnBrk="1" hangingPunct="1"/>
            <a:r>
              <a:rPr lang="en-US" altLang="en-US" sz="4000" b="1">
                <a:solidFill>
                  <a:srgbClr val="333399"/>
                </a:solidFill>
              </a:rPr>
              <a:t>to do anything about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0CFFD7E9-10A3-8A4A-2244-0BA165F19A5E}"/>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6627" name="Text Box 3">
            <a:extLst>
              <a:ext uri="{FF2B5EF4-FFF2-40B4-BE49-F238E27FC236}">
                <a16:creationId xmlns:a16="http://schemas.microsoft.com/office/drawing/2014/main" id="{18D54F4C-823E-5C56-54AE-AA77081D5ED0}"/>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26628" name="Picture 4">
            <a:extLst>
              <a:ext uri="{FF2B5EF4-FFF2-40B4-BE49-F238E27FC236}">
                <a16:creationId xmlns:a16="http://schemas.microsoft.com/office/drawing/2014/main" id="{699AFEFA-9881-D988-8150-62DF2D6D40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Text Box 5">
            <a:extLst>
              <a:ext uri="{FF2B5EF4-FFF2-40B4-BE49-F238E27FC236}">
                <a16:creationId xmlns:a16="http://schemas.microsoft.com/office/drawing/2014/main" id="{DF79188C-99D1-1030-9114-2D8E0F857402}"/>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26630" name="Line 6">
            <a:extLst>
              <a:ext uri="{FF2B5EF4-FFF2-40B4-BE49-F238E27FC236}">
                <a16:creationId xmlns:a16="http://schemas.microsoft.com/office/drawing/2014/main" id="{123682F3-C98D-A47E-7CCD-1127BBDBAC79}"/>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1" name="Text Box 8">
            <a:extLst>
              <a:ext uri="{FF2B5EF4-FFF2-40B4-BE49-F238E27FC236}">
                <a16:creationId xmlns:a16="http://schemas.microsoft.com/office/drawing/2014/main" id="{FA1FEE8E-64B3-4072-1188-E8D6AD1C88A1}"/>
              </a:ext>
            </a:extLst>
          </p:cNvPr>
          <p:cNvSpPr txBox="1">
            <a:spLocks noChangeArrowheads="1"/>
          </p:cNvSpPr>
          <p:nvPr/>
        </p:nvSpPr>
        <p:spPr bwMode="auto">
          <a:xfrm>
            <a:off x="609600" y="1431925"/>
            <a:ext cx="8382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4000" b="1">
                <a:solidFill>
                  <a:srgbClr val="333399"/>
                </a:solidFill>
              </a:rPr>
              <a:t>Alertness Management Strategies</a:t>
            </a:r>
          </a:p>
        </p:txBody>
      </p:sp>
      <p:pic>
        <p:nvPicPr>
          <p:cNvPr id="26632" name="Picture 9">
            <a:extLst>
              <a:ext uri="{FF2B5EF4-FFF2-40B4-BE49-F238E27FC236}">
                <a16:creationId xmlns:a16="http://schemas.microsoft.com/office/drawing/2014/main" id="{D60ED94C-A4FF-D1C1-673A-E7BFC1563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590800"/>
            <a:ext cx="3276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77AFC69A-0C6F-4ED6-8097-69DDD07B6DBB}"/>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7651" name="Text Box 3">
            <a:extLst>
              <a:ext uri="{FF2B5EF4-FFF2-40B4-BE49-F238E27FC236}">
                <a16:creationId xmlns:a16="http://schemas.microsoft.com/office/drawing/2014/main" id="{951174D2-7CB5-708D-69BA-6F7B0E910BEE}"/>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27652" name="Picture 4">
            <a:extLst>
              <a:ext uri="{FF2B5EF4-FFF2-40B4-BE49-F238E27FC236}">
                <a16:creationId xmlns:a16="http://schemas.microsoft.com/office/drawing/2014/main" id="{6F45BB58-4074-47F4-CC0A-E090577A14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 Box 5">
            <a:extLst>
              <a:ext uri="{FF2B5EF4-FFF2-40B4-BE49-F238E27FC236}">
                <a16:creationId xmlns:a16="http://schemas.microsoft.com/office/drawing/2014/main" id="{3C8B8810-F61E-BAE0-05BC-241D91EA6059}"/>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27654" name="Line 6">
            <a:extLst>
              <a:ext uri="{FF2B5EF4-FFF2-40B4-BE49-F238E27FC236}">
                <a16:creationId xmlns:a16="http://schemas.microsoft.com/office/drawing/2014/main" id="{AE413077-D404-1ED2-12FF-C3F2B621CF13}"/>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5" name="Text Box 7">
            <a:extLst>
              <a:ext uri="{FF2B5EF4-FFF2-40B4-BE49-F238E27FC236}">
                <a16:creationId xmlns:a16="http://schemas.microsoft.com/office/drawing/2014/main" id="{B688E15E-CD13-64FE-3009-C4B6361B35CC}"/>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Napping</a:t>
            </a:r>
          </a:p>
        </p:txBody>
      </p:sp>
      <p:sp>
        <p:nvSpPr>
          <p:cNvPr id="148488" name="Rectangle 8">
            <a:extLst>
              <a:ext uri="{FF2B5EF4-FFF2-40B4-BE49-F238E27FC236}">
                <a16:creationId xmlns:a16="http://schemas.microsoft.com/office/drawing/2014/main" id="{DD756EEF-584C-6A36-5044-D7751B051E21}"/>
              </a:ext>
            </a:extLst>
          </p:cNvPr>
          <p:cNvSpPr>
            <a:spLocks noChangeArrowheads="1"/>
          </p:cNvSpPr>
          <p:nvPr/>
        </p:nvSpPr>
        <p:spPr bwMode="auto">
          <a:xfrm>
            <a:off x="762000" y="1600200"/>
            <a:ext cx="73152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800" b="1">
                <a:solidFill>
                  <a:schemeClr val="accent2"/>
                </a:solidFill>
              </a:rPr>
              <a:t>Pros:</a:t>
            </a:r>
            <a:r>
              <a:rPr lang="en-US" altLang="en-US" sz="2800">
                <a:solidFill>
                  <a:schemeClr val="bg1"/>
                </a:solidFill>
              </a:rPr>
              <a:t>   </a:t>
            </a:r>
            <a:r>
              <a:rPr lang="en-US" altLang="en-US" sz="2800"/>
              <a:t>Naps temporarily improve alertness. </a:t>
            </a:r>
          </a:p>
          <a:p>
            <a:pPr eaLnBrk="1" hangingPunct="1">
              <a:buFontTx/>
              <a:buNone/>
            </a:pPr>
            <a:r>
              <a:rPr lang="en-US" altLang="en-US" sz="2800" b="1">
                <a:solidFill>
                  <a:srgbClr val="333399"/>
                </a:solidFill>
              </a:rPr>
              <a:t>Types: </a:t>
            </a:r>
            <a:r>
              <a:rPr lang="en-US" altLang="en-US" sz="2800"/>
              <a:t>preventative (pre-call)</a:t>
            </a:r>
          </a:p>
          <a:p>
            <a:pPr lvl="1" eaLnBrk="1" hangingPunct="1">
              <a:buFontTx/>
              <a:buNone/>
            </a:pPr>
            <a:r>
              <a:rPr lang="en-US" altLang="en-US"/>
              <a:t>        operational (on the job)</a:t>
            </a:r>
          </a:p>
          <a:p>
            <a:pPr eaLnBrk="1" hangingPunct="1">
              <a:buFontTx/>
              <a:buNone/>
            </a:pPr>
            <a:r>
              <a:rPr lang="en-US" altLang="en-US" sz="2800" b="1">
                <a:solidFill>
                  <a:srgbClr val="333399"/>
                </a:solidFill>
              </a:rPr>
              <a:t>Length:</a:t>
            </a:r>
          </a:p>
          <a:p>
            <a:pPr lvl="1" eaLnBrk="1" hangingPunct="1">
              <a:buFontTx/>
              <a:buNone/>
            </a:pPr>
            <a:r>
              <a:rPr lang="en-US" altLang="en-US"/>
              <a:t>   </a:t>
            </a:r>
            <a:r>
              <a:rPr lang="en-US" altLang="en-US" u="sng"/>
              <a:t>short naps</a:t>
            </a:r>
            <a:r>
              <a:rPr lang="en-US" altLang="en-US"/>
              <a:t>: no longer than 30</a:t>
            </a:r>
            <a:br>
              <a:rPr lang="en-US" altLang="en-US"/>
            </a:br>
            <a:r>
              <a:rPr lang="en-US" altLang="en-US"/>
              <a:t>     minutes to avoid the grogginess</a:t>
            </a:r>
            <a:br>
              <a:rPr lang="en-US" altLang="en-US"/>
            </a:br>
            <a:r>
              <a:rPr lang="en-US" altLang="en-US"/>
              <a:t>     (“sleep inertia”) that occurs when</a:t>
            </a:r>
            <a:br>
              <a:rPr lang="en-US" altLang="en-US"/>
            </a:br>
            <a:r>
              <a:rPr lang="en-US" altLang="en-US"/>
              <a:t>     you’re awakened from deep sleep</a:t>
            </a:r>
            <a:br>
              <a:rPr lang="en-US" altLang="en-US"/>
            </a:br>
            <a:r>
              <a:rPr lang="en-US" altLang="en-US" u="sng"/>
              <a:t>long naps</a:t>
            </a:r>
            <a:r>
              <a:rPr lang="en-US" altLang="en-US"/>
              <a:t>: 2 hours (range 30 to 180</a:t>
            </a:r>
            <a:br>
              <a:rPr lang="en-US" altLang="en-US"/>
            </a:br>
            <a:r>
              <a:rPr lang="en-US" altLang="en-US"/>
              <a:t>     minutes)</a:t>
            </a:r>
          </a:p>
          <a:p>
            <a:pPr algn="ctr" eaLnBrk="1" hangingPunct="1">
              <a:buFontTx/>
              <a:buNone/>
            </a:pPr>
            <a:endParaRPr lang="en-US" altLang="en-US" sz="2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8488"/>
                                        </p:tgtEl>
                                        <p:attrNameLst>
                                          <p:attrName>style.visibility</p:attrName>
                                        </p:attrNameLst>
                                      </p:cBhvr>
                                      <p:to>
                                        <p:strVal val="visible"/>
                                      </p:to>
                                    </p:set>
                                    <p:anim calcmode="lin" valueType="num">
                                      <p:cBhvr additive="base">
                                        <p:cTn id="7" dur="500" fill="hold"/>
                                        <p:tgtEl>
                                          <p:spTgt spid="148488"/>
                                        </p:tgtEl>
                                        <p:attrNameLst>
                                          <p:attrName>ppt_x</p:attrName>
                                        </p:attrNameLst>
                                      </p:cBhvr>
                                      <p:tavLst>
                                        <p:tav tm="0">
                                          <p:val>
                                            <p:strVal val="0-#ppt_w/2"/>
                                          </p:val>
                                        </p:tav>
                                        <p:tav tm="100000">
                                          <p:val>
                                            <p:strVal val="#ppt_x"/>
                                          </p:val>
                                        </p:tav>
                                      </p:tavLst>
                                    </p:anim>
                                    <p:anim calcmode="lin" valueType="num">
                                      <p:cBhvr additive="base">
                                        <p:cTn id="8" dur="500" fill="hold"/>
                                        <p:tgtEl>
                                          <p:spTgt spid="1484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8"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3A4005A3-8B3B-4079-F5BC-31E35342B48E}"/>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8675" name="Text Box 3">
            <a:extLst>
              <a:ext uri="{FF2B5EF4-FFF2-40B4-BE49-F238E27FC236}">
                <a16:creationId xmlns:a16="http://schemas.microsoft.com/office/drawing/2014/main" id="{6D2CDB4E-6B43-89C7-D8CE-ED75D8AD1031}"/>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28676" name="Picture 4">
            <a:extLst>
              <a:ext uri="{FF2B5EF4-FFF2-40B4-BE49-F238E27FC236}">
                <a16:creationId xmlns:a16="http://schemas.microsoft.com/office/drawing/2014/main" id="{9AB425F5-5BE5-FA01-2A34-038CDE7C8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 Box 5">
            <a:extLst>
              <a:ext uri="{FF2B5EF4-FFF2-40B4-BE49-F238E27FC236}">
                <a16:creationId xmlns:a16="http://schemas.microsoft.com/office/drawing/2014/main" id="{5BF0B1AD-CC6B-6E0F-8FE9-3F6F7F1AA204}"/>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28678" name="Line 6">
            <a:extLst>
              <a:ext uri="{FF2B5EF4-FFF2-40B4-BE49-F238E27FC236}">
                <a16:creationId xmlns:a16="http://schemas.microsoft.com/office/drawing/2014/main" id="{DFA86B3F-4E72-C456-E759-B6D6619CEFD0}"/>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79" name="Text Box 7">
            <a:extLst>
              <a:ext uri="{FF2B5EF4-FFF2-40B4-BE49-F238E27FC236}">
                <a16:creationId xmlns:a16="http://schemas.microsoft.com/office/drawing/2014/main" id="{6B877A4D-0E96-C440-D0DC-7772897C7133}"/>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Napping</a:t>
            </a:r>
          </a:p>
        </p:txBody>
      </p:sp>
      <p:sp>
        <p:nvSpPr>
          <p:cNvPr id="28680" name="Rectangle 8">
            <a:extLst>
              <a:ext uri="{FF2B5EF4-FFF2-40B4-BE49-F238E27FC236}">
                <a16:creationId xmlns:a16="http://schemas.microsoft.com/office/drawing/2014/main" id="{7C8643CC-AACB-6C59-78E1-3FCFC226A339}"/>
              </a:ext>
            </a:extLst>
          </p:cNvPr>
          <p:cNvSpPr>
            <a:spLocks noChangeArrowheads="1"/>
          </p:cNvSpPr>
          <p:nvPr/>
        </p:nvSpPr>
        <p:spPr bwMode="auto">
          <a:xfrm>
            <a:off x="609600" y="1752600"/>
            <a:ext cx="8534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buFontTx/>
              <a:buNone/>
            </a:pPr>
            <a:r>
              <a:rPr lang="en-US" altLang="en-US" sz="2800" b="1">
                <a:solidFill>
                  <a:schemeClr val="accent2"/>
                </a:solidFill>
              </a:rPr>
              <a:t>Timing:</a:t>
            </a:r>
            <a:r>
              <a:rPr lang="en-US" altLang="en-US" b="1">
                <a:solidFill>
                  <a:schemeClr val="bg1"/>
                </a:solidFill>
              </a:rPr>
              <a:t> </a:t>
            </a:r>
          </a:p>
          <a:p>
            <a:pPr lvl="1" eaLnBrk="1" hangingPunct="1">
              <a:lnSpc>
                <a:spcPct val="90000"/>
              </a:lnSpc>
              <a:buFontTx/>
              <a:buNone/>
            </a:pPr>
            <a:r>
              <a:rPr lang="en-US" altLang="en-US"/>
              <a:t>-- if possible, take advantage of circadian</a:t>
            </a:r>
            <a:br>
              <a:rPr lang="en-US" altLang="en-US"/>
            </a:br>
            <a:r>
              <a:rPr lang="en-US" altLang="en-US"/>
              <a:t> “windows of opportunity” (2-5 am and 2-5 pm);</a:t>
            </a:r>
          </a:p>
          <a:p>
            <a:pPr lvl="1" eaLnBrk="1" hangingPunct="1">
              <a:lnSpc>
                <a:spcPct val="90000"/>
              </a:lnSpc>
              <a:buFontTx/>
              <a:buNone/>
            </a:pPr>
            <a:r>
              <a:rPr lang="en-US" altLang="en-US"/>
              <a:t>-- but if not, nap whenever you can!</a:t>
            </a:r>
          </a:p>
          <a:p>
            <a:pPr eaLnBrk="1" hangingPunct="1">
              <a:lnSpc>
                <a:spcPct val="90000"/>
              </a:lnSpc>
              <a:buFontTx/>
              <a:buNone/>
            </a:pPr>
            <a:r>
              <a:rPr lang="en-US" altLang="en-US" sz="2800" b="1">
                <a:solidFill>
                  <a:schemeClr val="accent2"/>
                </a:solidFill>
              </a:rPr>
              <a:t>Cons:</a:t>
            </a:r>
            <a:r>
              <a:rPr lang="en-US" altLang="en-US">
                <a:solidFill>
                  <a:schemeClr val="bg1"/>
                </a:solidFill>
              </a:rPr>
              <a:t> </a:t>
            </a:r>
            <a:r>
              <a:rPr lang="en-US" altLang="en-US" sz="2800"/>
              <a:t>sleep inertia; allow adequate recovery </a:t>
            </a:r>
            <a:br>
              <a:rPr lang="en-US" altLang="en-US" sz="2800"/>
            </a:br>
            <a:r>
              <a:rPr lang="en-US" altLang="en-US" sz="2800"/>
              <a:t>     time (15-30 minutes)</a:t>
            </a:r>
          </a:p>
          <a:p>
            <a:pPr eaLnBrk="1" hangingPunct="1">
              <a:lnSpc>
                <a:spcPct val="90000"/>
              </a:lnSpc>
              <a:buFontTx/>
              <a:buNone/>
            </a:pPr>
            <a:r>
              <a:rPr lang="en-US" altLang="en-US" sz="2800" b="1">
                <a:solidFill>
                  <a:schemeClr val="accent2"/>
                </a:solidFill>
              </a:rPr>
              <a:t>Bottom line:</a:t>
            </a:r>
            <a:r>
              <a:rPr lang="en-US" altLang="en-US">
                <a:solidFill>
                  <a:schemeClr val="bg1"/>
                </a:solidFill>
              </a:rPr>
              <a:t> </a:t>
            </a:r>
            <a:r>
              <a:rPr lang="en-US" altLang="en-US" sz="2800"/>
              <a:t>Naps take the edge off but </a:t>
            </a:r>
            <a:r>
              <a:rPr lang="en-US" altLang="en-US" sz="2800" i="1"/>
              <a:t>do </a:t>
            </a:r>
            <a:br>
              <a:rPr lang="en-US" altLang="en-US" sz="2800" i="1"/>
            </a:br>
            <a:r>
              <a:rPr lang="en-US" altLang="en-US" sz="2800" i="1"/>
              <a:t>     not replace</a:t>
            </a:r>
            <a:r>
              <a:rPr lang="en-US" altLang="en-US" sz="2800"/>
              <a:t> adequate sleep.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68B667BC-EF30-DAD0-302B-29B9D081B976}"/>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9699" name="Text Box 3">
            <a:extLst>
              <a:ext uri="{FF2B5EF4-FFF2-40B4-BE49-F238E27FC236}">
                <a16:creationId xmlns:a16="http://schemas.microsoft.com/office/drawing/2014/main" id="{4EA9C32F-0E15-CE00-BAF9-AE19FF059F31}"/>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29700" name="Picture 4">
            <a:extLst>
              <a:ext uri="{FF2B5EF4-FFF2-40B4-BE49-F238E27FC236}">
                <a16:creationId xmlns:a16="http://schemas.microsoft.com/office/drawing/2014/main" id="{E483FCB0-3AD2-AD86-1D19-53019F9A7E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5">
            <a:extLst>
              <a:ext uri="{FF2B5EF4-FFF2-40B4-BE49-F238E27FC236}">
                <a16:creationId xmlns:a16="http://schemas.microsoft.com/office/drawing/2014/main" id="{105EF745-BE1D-84A7-F091-2E7E3617D909}"/>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29702" name="Line 6">
            <a:extLst>
              <a:ext uri="{FF2B5EF4-FFF2-40B4-BE49-F238E27FC236}">
                <a16:creationId xmlns:a16="http://schemas.microsoft.com/office/drawing/2014/main" id="{A4E99BC9-19F5-B53B-09AD-9D6EE05883EA}"/>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703" name="Rectangle 8">
            <a:extLst>
              <a:ext uri="{FF2B5EF4-FFF2-40B4-BE49-F238E27FC236}">
                <a16:creationId xmlns:a16="http://schemas.microsoft.com/office/drawing/2014/main" id="{7CD58648-1572-57F8-C393-B67075F7F6FF}"/>
              </a:ext>
            </a:extLst>
          </p:cNvPr>
          <p:cNvSpPr>
            <a:spLocks noChangeArrowheads="1"/>
          </p:cNvSpPr>
          <p:nvPr/>
        </p:nvSpPr>
        <p:spPr bwMode="auto">
          <a:xfrm>
            <a:off x="990600" y="3048000"/>
            <a:ext cx="77724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a:solidFill>
                  <a:srgbClr val="333399"/>
                </a:solidFill>
              </a:rPr>
              <a:t>Get adequate (7 to 9 hours) sleep </a:t>
            </a:r>
            <a:r>
              <a:rPr lang="en-US" altLang="en-US" i="1">
                <a:solidFill>
                  <a:srgbClr val="333399"/>
                </a:solidFill>
              </a:rPr>
              <a:t>before</a:t>
            </a:r>
            <a:r>
              <a:rPr lang="en-US" altLang="en-US">
                <a:solidFill>
                  <a:srgbClr val="333399"/>
                </a:solidFill>
              </a:rPr>
              <a:t> anticipated sleep loss.</a:t>
            </a:r>
          </a:p>
          <a:p>
            <a:pPr algn="ctr" eaLnBrk="1" hangingPunct="1">
              <a:buFontTx/>
              <a:buNone/>
            </a:pPr>
            <a:r>
              <a:rPr lang="en-US" altLang="en-US">
                <a:solidFill>
                  <a:srgbClr val="333399"/>
                </a:solidFill>
              </a:rPr>
              <a:t>Avoid </a:t>
            </a:r>
            <a:r>
              <a:rPr lang="en-US" altLang="en-US" i="1">
                <a:solidFill>
                  <a:srgbClr val="333399"/>
                </a:solidFill>
              </a:rPr>
              <a:t>starting out</a:t>
            </a:r>
            <a:r>
              <a:rPr lang="en-US" altLang="en-US">
                <a:solidFill>
                  <a:srgbClr val="333399"/>
                </a:solidFill>
              </a:rPr>
              <a:t> with                                           a sleep deficit!</a:t>
            </a:r>
          </a:p>
        </p:txBody>
      </p:sp>
      <p:sp>
        <p:nvSpPr>
          <p:cNvPr id="29704" name="Text Box 9">
            <a:extLst>
              <a:ext uri="{FF2B5EF4-FFF2-40B4-BE49-F238E27FC236}">
                <a16:creationId xmlns:a16="http://schemas.microsoft.com/office/drawing/2014/main" id="{4E6CB240-C7EB-B4A6-2C0B-17234BA8276D}"/>
              </a:ext>
            </a:extLst>
          </p:cNvPr>
          <p:cNvSpPr txBox="1">
            <a:spLocks noChangeArrowheads="1"/>
          </p:cNvSpPr>
          <p:nvPr/>
        </p:nvSpPr>
        <p:spPr bwMode="auto">
          <a:xfrm>
            <a:off x="2335213" y="1898650"/>
            <a:ext cx="520858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000" b="1">
                <a:solidFill>
                  <a:srgbClr val="333399"/>
                </a:solidFill>
              </a:rPr>
              <a:t>Healthy Sleep Habits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74369C08-177A-3127-9617-FA71336078D1}"/>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0723" name="Text Box 3">
            <a:extLst>
              <a:ext uri="{FF2B5EF4-FFF2-40B4-BE49-F238E27FC236}">
                <a16:creationId xmlns:a16="http://schemas.microsoft.com/office/drawing/2014/main" id="{F0C785C1-01CF-09E8-A710-1A07ED68E0FA}"/>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30724" name="Picture 4">
            <a:extLst>
              <a:ext uri="{FF2B5EF4-FFF2-40B4-BE49-F238E27FC236}">
                <a16:creationId xmlns:a16="http://schemas.microsoft.com/office/drawing/2014/main" id="{D52DF886-7F4C-A9D4-002E-AC604D7B2F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 Box 5">
            <a:extLst>
              <a:ext uri="{FF2B5EF4-FFF2-40B4-BE49-F238E27FC236}">
                <a16:creationId xmlns:a16="http://schemas.microsoft.com/office/drawing/2014/main" id="{934B0EFB-B611-9CE2-0FA9-F4BD4A71B1CE}"/>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30726" name="Line 6">
            <a:extLst>
              <a:ext uri="{FF2B5EF4-FFF2-40B4-BE49-F238E27FC236}">
                <a16:creationId xmlns:a16="http://schemas.microsoft.com/office/drawing/2014/main" id="{E88C64F1-5C3E-E9ED-BEBB-3DD72F7D68BE}"/>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27" name="Text Box 7">
            <a:extLst>
              <a:ext uri="{FF2B5EF4-FFF2-40B4-BE49-F238E27FC236}">
                <a16:creationId xmlns:a16="http://schemas.microsoft.com/office/drawing/2014/main" id="{ABACDF5F-8361-E61D-0183-C8DBF5B17704}"/>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Recovery from Sleep Loss</a:t>
            </a:r>
          </a:p>
        </p:txBody>
      </p:sp>
      <p:sp>
        <p:nvSpPr>
          <p:cNvPr id="151561" name="Rectangle 9">
            <a:extLst>
              <a:ext uri="{FF2B5EF4-FFF2-40B4-BE49-F238E27FC236}">
                <a16:creationId xmlns:a16="http://schemas.microsoft.com/office/drawing/2014/main" id="{93BBDACA-6E6B-5DE3-5E99-9454FF464679}"/>
              </a:ext>
            </a:extLst>
          </p:cNvPr>
          <p:cNvSpPr>
            <a:spLocks noChangeArrowheads="1"/>
          </p:cNvSpPr>
          <p:nvPr/>
        </p:nvSpPr>
        <p:spPr bwMode="auto">
          <a:xfrm>
            <a:off x="609600" y="1981200"/>
            <a:ext cx="77724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800" b="1">
                <a:solidFill>
                  <a:schemeClr val="accent2"/>
                </a:solidFill>
              </a:rPr>
              <a:t>Myth:</a:t>
            </a:r>
            <a:r>
              <a:rPr lang="en-US" altLang="en-US" sz="2800">
                <a:solidFill>
                  <a:schemeClr val="bg1"/>
                </a:solidFill>
              </a:rPr>
              <a:t>  </a:t>
            </a:r>
            <a:r>
              <a:rPr lang="en-US" altLang="en-US" sz="2800"/>
              <a:t>“All I need is my usual 5 to 6 hours the</a:t>
            </a:r>
            <a:br>
              <a:rPr lang="en-US" altLang="en-US" sz="2800"/>
            </a:br>
            <a:r>
              <a:rPr lang="en-US" altLang="en-US" sz="2800"/>
              <a:t>        night after call and I’m fine.”</a:t>
            </a:r>
          </a:p>
          <a:p>
            <a:pPr eaLnBrk="1" hangingPunct="1">
              <a:buFontTx/>
              <a:buNone/>
            </a:pPr>
            <a:r>
              <a:rPr lang="en-US" altLang="en-US" sz="2800" b="1">
                <a:solidFill>
                  <a:schemeClr val="accent2"/>
                </a:solidFill>
              </a:rPr>
              <a:t>Fact:</a:t>
            </a:r>
            <a:r>
              <a:rPr lang="en-US" altLang="en-US" sz="2800">
                <a:solidFill>
                  <a:schemeClr val="bg1"/>
                </a:solidFill>
              </a:rPr>
              <a:t>   </a:t>
            </a:r>
            <a:r>
              <a:rPr lang="en-US" altLang="en-US" sz="2800"/>
              <a:t>Recovery from on-call sleep loss </a:t>
            </a:r>
            <a:br>
              <a:rPr lang="en-US" altLang="en-US" sz="2800"/>
            </a:br>
            <a:r>
              <a:rPr lang="en-US" altLang="en-US" sz="2800"/>
              <a:t>        generally takes 2 nights of extended </a:t>
            </a:r>
            <a:br>
              <a:rPr lang="en-US" altLang="en-US" sz="2800"/>
            </a:br>
            <a:r>
              <a:rPr lang="en-US" altLang="en-US" sz="2800"/>
              <a:t>        sleep to restore baseline alertness.</a:t>
            </a:r>
          </a:p>
          <a:p>
            <a:pPr eaLnBrk="1" hangingPunct="1">
              <a:buFontTx/>
              <a:buNone/>
            </a:pPr>
            <a:r>
              <a:rPr lang="en-US" altLang="en-US" sz="2800" b="1">
                <a:solidFill>
                  <a:schemeClr val="accent2"/>
                </a:solidFill>
              </a:rPr>
              <a:t>Fact:</a:t>
            </a:r>
            <a:r>
              <a:rPr lang="en-US" altLang="en-US" sz="2800">
                <a:solidFill>
                  <a:schemeClr val="bg1"/>
                </a:solidFill>
              </a:rPr>
              <a:t>   </a:t>
            </a:r>
            <a:r>
              <a:rPr lang="en-US" altLang="en-US" sz="2800"/>
              <a:t>Recovery sleep generally has a higher </a:t>
            </a:r>
            <a:br>
              <a:rPr lang="en-US" altLang="en-US" sz="2800"/>
            </a:br>
            <a:r>
              <a:rPr lang="en-US" altLang="en-US" sz="2800"/>
              <a:t>        percentage of deep sleep, which is </a:t>
            </a:r>
            <a:br>
              <a:rPr lang="en-US" altLang="en-US" sz="2800"/>
            </a:br>
            <a:r>
              <a:rPr lang="en-US" altLang="en-US" sz="2800"/>
              <a:t>        needed to counteract the effects of sleep</a:t>
            </a:r>
            <a:br>
              <a:rPr lang="en-US" altLang="en-US" sz="2800"/>
            </a:br>
            <a:r>
              <a:rPr lang="en-US" altLang="en-US" sz="2800"/>
              <a:t>        loss.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51561">
                                            <p:txEl>
                                              <p:pRg st="0" end="0"/>
                                            </p:txEl>
                                          </p:spTgt>
                                        </p:tgtEl>
                                        <p:attrNameLst>
                                          <p:attrName>style.visibility</p:attrName>
                                        </p:attrNameLst>
                                      </p:cBhvr>
                                      <p:to>
                                        <p:strVal val="visible"/>
                                      </p:to>
                                    </p:set>
                                    <p:anim calcmode="lin" valueType="num">
                                      <p:cBhvr additive="base">
                                        <p:cTn id="7" dur="500" fill="hold"/>
                                        <p:tgtEl>
                                          <p:spTgt spid="15156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156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51561">
                                            <p:txEl>
                                              <p:pRg st="1" end="1"/>
                                            </p:txEl>
                                          </p:spTgt>
                                        </p:tgtEl>
                                        <p:attrNameLst>
                                          <p:attrName>style.visibility</p:attrName>
                                        </p:attrNameLst>
                                      </p:cBhvr>
                                      <p:to>
                                        <p:strVal val="visible"/>
                                      </p:to>
                                    </p:set>
                                    <p:anim calcmode="lin" valueType="num">
                                      <p:cBhvr additive="base">
                                        <p:cTn id="13" dur="500" fill="hold"/>
                                        <p:tgtEl>
                                          <p:spTgt spid="15156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156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51561">
                                            <p:txEl>
                                              <p:pRg st="2" end="2"/>
                                            </p:txEl>
                                          </p:spTgt>
                                        </p:tgtEl>
                                        <p:attrNameLst>
                                          <p:attrName>style.visibility</p:attrName>
                                        </p:attrNameLst>
                                      </p:cBhvr>
                                      <p:to>
                                        <p:strVal val="visible"/>
                                      </p:to>
                                    </p:set>
                                    <p:anim calcmode="lin" valueType="num">
                                      <p:cBhvr additive="base">
                                        <p:cTn id="19" dur="500" fill="hold"/>
                                        <p:tgtEl>
                                          <p:spTgt spid="15156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5156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61"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8106F2F-6894-4BCB-1F20-2A99C85D95B8}"/>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1747" name="Text Box 3">
            <a:extLst>
              <a:ext uri="{FF2B5EF4-FFF2-40B4-BE49-F238E27FC236}">
                <a16:creationId xmlns:a16="http://schemas.microsoft.com/office/drawing/2014/main" id="{6B21554C-9135-0F3A-49CB-D19CCCF1E8BF}"/>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31748" name="Picture 4">
            <a:extLst>
              <a:ext uri="{FF2B5EF4-FFF2-40B4-BE49-F238E27FC236}">
                <a16:creationId xmlns:a16="http://schemas.microsoft.com/office/drawing/2014/main" id="{0519D651-F0B7-B148-65DD-EDAFDC07E2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ext Box 5">
            <a:extLst>
              <a:ext uri="{FF2B5EF4-FFF2-40B4-BE49-F238E27FC236}">
                <a16:creationId xmlns:a16="http://schemas.microsoft.com/office/drawing/2014/main" id="{03632314-A719-6CBC-DC68-80B79C859031}"/>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31750" name="Line 6">
            <a:extLst>
              <a:ext uri="{FF2B5EF4-FFF2-40B4-BE49-F238E27FC236}">
                <a16:creationId xmlns:a16="http://schemas.microsoft.com/office/drawing/2014/main" id="{B0C7A675-6B96-7646-5CFE-7A3C0DCBB8F0}"/>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1" name="Text Box 7">
            <a:extLst>
              <a:ext uri="{FF2B5EF4-FFF2-40B4-BE49-F238E27FC236}">
                <a16:creationId xmlns:a16="http://schemas.microsoft.com/office/drawing/2014/main" id="{FA41B25C-35AB-71F1-4A50-8FB7E22F1CD7}"/>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Healthy Sleep Habits</a:t>
            </a:r>
          </a:p>
        </p:txBody>
      </p:sp>
      <p:sp>
        <p:nvSpPr>
          <p:cNvPr id="31752" name="Text Box 9">
            <a:extLst>
              <a:ext uri="{FF2B5EF4-FFF2-40B4-BE49-F238E27FC236}">
                <a16:creationId xmlns:a16="http://schemas.microsoft.com/office/drawing/2014/main" id="{D3044643-E04D-AAC4-4B1C-88C0C7038D98}"/>
              </a:ext>
            </a:extLst>
          </p:cNvPr>
          <p:cNvSpPr txBox="1">
            <a:spLocks noChangeArrowheads="1"/>
          </p:cNvSpPr>
          <p:nvPr/>
        </p:nvSpPr>
        <p:spPr bwMode="auto">
          <a:xfrm>
            <a:off x="657225" y="1817688"/>
            <a:ext cx="7689850"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n-US" altLang="en-US" sz="2800"/>
              <a:t> Go to bed and get up at about the same time </a:t>
            </a:r>
            <a:br>
              <a:rPr lang="en-US" altLang="en-US" sz="2800"/>
            </a:br>
            <a:r>
              <a:rPr lang="en-US" altLang="en-US" sz="2800"/>
              <a:t>   every day.</a:t>
            </a:r>
          </a:p>
          <a:p>
            <a:pPr eaLnBrk="1" hangingPunct="1">
              <a:buFontTx/>
              <a:buChar char="•"/>
            </a:pPr>
            <a:r>
              <a:rPr lang="en-US" altLang="en-US" sz="2800"/>
              <a:t> Develop a pre-sleep routine.</a:t>
            </a:r>
          </a:p>
          <a:p>
            <a:pPr eaLnBrk="1" hangingPunct="1">
              <a:buFontTx/>
              <a:buChar char="•"/>
            </a:pPr>
            <a:r>
              <a:rPr lang="en-US" altLang="en-US" sz="2800"/>
              <a:t> Use relaxation to help you fall asleep.</a:t>
            </a:r>
          </a:p>
          <a:p>
            <a:pPr eaLnBrk="1" hangingPunct="1">
              <a:buFontTx/>
              <a:buChar char="•"/>
            </a:pPr>
            <a:r>
              <a:rPr lang="en-US" altLang="en-US" sz="2800"/>
              <a:t> Protect your sleep time; enlist your family and </a:t>
            </a:r>
            <a:br>
              <a:rPr lang="en-US" altLang="en-US" sz="2800"/>
            </a:br>
            <a:r>
              <a:rPr lang="en-US" altLang="en-US" sz="2800"/>
              <a:t>  friends!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56074B7-FF79-6CF4-B644-4DB3F26B1955}"/>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2771" name="Text Box 3">
            <a:extLst>
              <a:ext uri="{FF2B5EF4-FFF2-40B4-BE49-F238E27FC236}">
                <a16:creationId xmlns:a16="http://schemas.microsoft.com/office/drawing/2014/main" id="{096E6729-376A-15C3-7C24-6531E7C59B90}"/>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32772" name="Picture 4">
            <a:extLst>
              <a:ext uri="{FF2B5EF4-FFF2-40B4-BE49-F238E27FC236}">
                <a16:creationId xmlns:a16="http://schemas.microsoft.com/office/drawing/2014/main" id="{DE32AE4E-3D3F-64A5-9E59-F19CD5BB5C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Text Box 5">
            <a:extLst>
              <a:ext uri="{FF2B5EF4-FFF2-40B4-BE49-F238E27FC236}">
                <a16:creationId xmlns:a16="http://schemas.microsoft.com/office/drawing/2014/main" id="{EA599110-AFF9-4E95-6C00-00EA4CEED7A9}"/>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32774" name="Line 6">
            <a:extLst>
              <a:ext uri="{FF2B5EF4-FFF2-40B4-BE49-F238E27FC236}">
                <a16:creationId xmlns:a16="http://schemas.microsoft.com/office/drawing/2014/main" id="{9BB3EA75-F73A-432E-4FB1-575FAAB3383A}"/>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5" name="Text Box 8">
            <a:extLst>
              <a:ext uri="{FF2B5EF4-FFF2-40B4-BE49-F238E27FC236}">
                <a16:creationId xmlns:a16="http://schemas.microsoft.com/office/drawing/2014/main" id="{9A0650A9-06F1-4A06-14B3-EFB15B97C110}"/>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Healthy Sleep Habits</a:t>
            </a:r>
          </a:p>
        </p:txBody>
      </p:sp>
      <p:sp>
        <p:nvSpPr>
          <p:cNvPr id="154633" name="Rectangle 9">
            <a:extLst>
              <a:ext uri="{FF2B5EF4-FFF2-40B4-BE49-F238E27FC236}">
                <a16:creationId xmlns:a16="http://schemas.microsoft.com/office/drawing/2014/main" id="{7489D14E-2A58-4B0C-371C-7C746D2EDF14}"/>
              </a:ext>
            </a:extLst>
          </p:cNvPr>
          <p:cNvSpPr>
            <a:spLocks noChangeArrowheads="1"/>
          </p:cNvSpPr>
          <p:nvPr/>
        </p:nvSpPr>
        <p:spPr bwMode="auto">
          <a:xfrm>
            <a:off x="609600" y="1828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pPr>
            <a:r>
              <a:rPr lang="en-US" altLang="en-US" sz="2800"/>
              <a:t>Sleeping environment: </a:t>
            </a:r>
          </a:p>
          <a:p>
            <a:pPr lvl="1" eaLnBrk="1" hangingPunct="1">
              <a:lnSpc>
                <a:spcPct val="90000"/>
              </a:lnSpc>
            </a:pPr>
            <a:r>
              <a:rPr lang="en-US" altLang="en-US"/>
              <a:t>Cooler temperature</a:t>
            </a:r>
          </a:p>
          <a:p>
            <a:pPr lvl="1" eaLnBrk="1" hangingPunct="1">
              <a:lnSpc>
                <a:spcPct val="90000"/>
              </a:lnSpc>
            </a:pPr>
            <a:r>
              <a:rPr lang="en-US" altLang="en-US"/>
              <a:t>Dark (eye shades, room darkening shades)</a:t>
            </a:r>
          </a:p>
          <a:p>
            <a:pPr lvl="1" eaLnBrk="1" hangingPunct="1">
              <a:lnSpc>
                <a:spcPct val="90000"/>
              </a:lnSpc>
            </a:pPr>
            <a:r>
              <a:rPr lang="en-US" altLang="en-US"/>
              <a:t>Quiet (unplug phone, turn off pager, use ear plugs, white noise machine)</a:t>
            </a:r>
          </a:p>
          <a:p>
            <a:pPr eaLnBrk="1" hangingPunct="1">
              <a:lnSpc>
                <a:spcPct val="90000"/>
              </a:lnSpc>
            </a:pPr>
            <a:r>
              <a:rPr lang="en-US" altLang="en-US" sz="2800"/>
              <a:t>Avoid going to bed hungry, but no heavy meals within 3 hours of sleep. </a:t>
            </a:r>
          </a:p>
          <a:p>
            <a:pPr eaLnBrk="1" hangingPunct="1">
              <a:lnSpc>
                <a:spcPct val="90000"/>
              </a:lnSpc>
            </a:pPr>
            <a:r>
              <a:rPr lang="en-US" altLang="en-US" sz="2800"/>
              <a:t>Get regular exercise but avoid heavy exercise within 3 hours of sleep.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54633"/>
                                        </p:tgtEl>
                                        <p:attrNameLst>
                                          <p:attrName>style.visibility</p:attrName>
                                        </p:attrNameLst>
                                      </p:cBhvr>
                                      <p:to>
                                        <p:strVal val="visible"/>
                                      </p:to>
                                    </p:set>
                                    <p:anim calcmode="lin" valueType="num">
                                      <p:cBhvr additive="base">
                                        <p:cTn id="7" dur="500" fill="hold"/>
                                        <p:tgtEl>
                                          <p:spTgt spid="154633"/>
                                        </p:tgtEl>
                                        <p:attrNameLst>
                                          <p:attrName>ppt_x</p:attrName>
                                        </p:attrNameLst>
                                      </p:cBhvr>
                                      <p:tavLst>
                                        <p:tav tm="0">
                                          <p:val>
                                            <p:strVal val="0-#ppt_w/2"/>
                                          </p:val>
                                        </p:tav>
                                        <p:tav tm="100000">
                                          <p:val>
                                            <p:strVal val="#ppt_x"/>
                                          </p:val>
                                        </p:tav>
                                      </p:tavLst>
                                    </p:anim>
                                    <p:anim calcmode="lin" valueType="num">
                                      <p:cBhvr additive="base">
                                        <p:cTn id="8" dur="500" fill="hold"/>
                                        <p:tgtEl>
                                          <p:spTgt spid="1546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33"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3F38E097-48A4-B4DE-9A41-81D754FA5A22}"/>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3795" name="Text Box 3">
            <a:extLst>
              <a:ext uri="{FF2B5EF4-FFF2-40B4-BE49-F238E27FC236}">
                <a16:creationId xmlns:a16="http://schemas.microsoft.com/office/drawing/2014/main" id="{01E2BA5E-BF56-B5A9-A44C-E23CE87D7970}"/>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33796" name="Picture 4">
            <a:extLst>
              <a:ext uri="{FF2B5EF4-FFF2-40B4-BE49-F238E27FC236}">
                <a16:creationId xmlns:a16="http://schemas.microsoft.com/office/drawing/2014/main" id="{DFD060D7-B22B-DAF6-FC76-4477B67577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 Box 5">
            <a:extLst>
              <a:ext uri="{FF2B5EF4-FFF2-40B4-BE49-F238E27FC236}">
                <a16:creationId xmlns:a16="http://schemas.microsoft.com/office/drawing/2014/main" id="{FAA56780-F333-2347-A8B7-5D4B08A68B76}"/>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33798" name="Line 6">
            <a:extLst>
              <a:ext uri="{FF2B5EF4-FFF2-40B4-BE49-F238E27FC236}">
                <a16:creationId xmlns:a16="http://schemas.microsoft.com/office/drawing/2014/main" id="{22A94239-BFCB-6343-0BF9-F6033200C632}"/>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799" name="Text Box 7">
            <a:extLst>
              <a:ext uri="{FF2B5EF4-FFF2-40B4-BE49-F238E27FC236}">
                <a16:creationId xmlns:a16="http://schemas.microsoft.com/office/drawing/2014/main" id="{3AD68A2B-9477-70AB-8468-A7594E17F248}"/>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Recognize Signs of DWD *</a:t>
            </a:r>
          </a:p>
        </p:txBody>
      </p:sp>
      <p:sp>
        <p:nvSpPr>
          <p:cNvPr id="33800" name="Rectangle 9">
            <a:extLst>
              <a:ext uri="{FF2B5EF4-FFF2-40B4-BE49-F238E27FC236}">
                <a16:creationId xmlns:a16="http://schemas.microsoft.com/office/drawing/2014/main" id="{3E57EA67-96C0-BB61-9B97-FB7DC339580C}"/>
              </a:ext>
            </a:extLst>
          </p:cNvPr>
          <p:cNvSpPr>
            <a:spLocks noChangeArrowheads="1"/>
          </p:cNvSpPr>
          <p:nvPr/>
        </p:nvSpPr>
        <p:spPr bwMode="auto">
          <a:xfrm>
            <a:off x="685800" y="1901825"/>
            <a:ext cx="8001000" cy="387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n-US" altLang="en-US" sz="2800"/>
              <a:t>Trouble focusing on the road</a:t>
            </a:r>
          </a:p>
          <a:p>
            <a:pPr eaLnBrk="1" hangingPunct="1">
              <a:buFontTx/>
              <a:buChar char="•"/>
            </a:pPr>
            <a:r>
              <a:rPr lang="en-US" altLang="en-US" sz="2800"/>
              <a:t>Difficulty keeping your eyes open </a:t>
            </a:r>
          </a:p>
          <a:p>
            <a:pPr eaLnBrk="1" hangingPunct="1">
              <a:buFontTx/>
              <a:buChar char="•"/>
            </a:pPr>
            <a:r>
              <a:rPr lang="en-US" altLang="en-US" sz="2800"/>
              <a:t>Nodding</a:t>
            </a:r>
          </a:p>
          <a:p>
            <a:pPr eaLnBrk="1" hangingPunct="1">
              <a:buFontTx/>
              <a:buChar char="•"/>
            </a:pPr>
            <a:r>
              <a:rPr lang="en-US" altLang="en-US" sz="2800"/>
              <a:t>Yawning repeatedly </a:t>
            </a:r>
          </a:p>
          <a:p>
            <a:pPr eaLnBrk="1" hangingPunct="1">
              <a:buFontTx/>
              <a:buChar char="•"/>
            </a:pPr>
            <a:r>
              <a:rPr lang="en-US" altLang="en-US" sz="2800"/>
              <a:t>Drifting from your lane, missing signs or exits </a:t>
            </a:r>
          </a:p>
          <a:p>
            <a:pPr eaLnBrk="1" hangingPunct="1">
              <a:buFontTx/>
              <a:buChar char="•"/>
            </a:pPr>
            <a:r>
              <a:rPr lang="en-US" altLang="en-US" sz="2800"/>
              <a:t>Not remembering driving the last few miles</a:t>
            </a:r>
          </a:p>
          <a:p>
            <a:pPr eaLnBrk="1" hangingPunct="1">
              <a:buFontTx/>
              <a:buChar char="•"/>
            </a:pPr>
            <a:r>
              <a:rPr lang="en-US" altLang="en-US" sz="2800"/>
              <a:t>Closing your eyes at stoplights</a:t>
            </a:r>
          </a:p>
          <a:p>
            <a:pPr eaLnBrk="1" hangingPunct="1">
              <a:buFontTx/>
              <a:buChar char="•"/>
            </a:pPr>
            <a:endParaRPr lang="en-US" altLang="en-US" sz="2800"/>
          </a:p>
          <a:p>
            <a:pPr eaLnBrk="1" hangingPunct="1"/>
            <a:r>
              <a:rPr lang="en-US" altLang="en-US" sz="2400">
                <a:solidFill>
                  <a:srgbClr val="333399"/>
                </a:solidFill>
              </a:rPr>
              <a:t>* </a:t>
            </a:r>
            <a:r>
              <a:rPr lang="en-US" altLang="en-US" sz="2400" i="1">
                <a:solidFill>
                  <a:srgbClr val="333399"/>
                </a:solidFill>
              </a:rPr>
              <a:t>Driving While Drowsy</a:t>
            </a:r>
            <a:endParaRPr lang="en-US" altLang="en-US" i="1">
              <a:solidFill>
                <a:srgbClr val="333399"/>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852D392F-D953-7D00-9D1A-44F37A58DF75}"/>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4819" name="Text Box 3">
            <a:extLst>
              <a:ext uri="{FF2B5EF4-FFF2-40B4-BE49-F238E27FC236}">
                <a16:creationId xmlns:a16="http://schemas.microsoft.com/office/drawing/2014/main" id="{07AC7F91-6375-4F60-9842-75C71F4FA466}"/>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34820" name="Picture 4">
            <a:extLst>
              <a:ext uri="{FF2B5EF4-FFF2-40B4-BE49-F238E27FC236}">
                <a16:creationId xmlns:a16="http://schemas.microsoft.com/office/drawing/2014/main" id="{D808B219-86E6-9433-1F9C-13C2A8683A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 Box 5">
            <a:extLst>
              <a:ext uri="{FF2B5EF4-FFF2-40B4-BE49-F238E27FC236}">
                <a16:creationId xmlns:a16="http://schemas.microsoft.com/office/drawing/2014/main" id="{C58F8405-E6FA-37BB-CA90-20DD59E521B7}"/>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34822" name="Line 6">
            <a:extLst>
              <a:ext uri="{FF2B5EF4-FFF2-40B4-BE49-F238E27FC236}">
                <a16:creationId xmlns:a16="http://schemas.microsoft.com/office/drawing/2014/main" id="{D68783F4-5397-4E9F-749E-71EE6FABEBDB}"/>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23" name="Text Box 7">
            <a:extLst>
              <a:ext uri="{FF2B5EF4-FFF2-40B4-BE49-F238E27FC236}">
                <a16:creationId xmlns:a16="http://schemas.microsoft.com/office/drawing/2014/main" id="{0E29AD39-CD18-AF96-A8A9-FB6AFD54722C}"/>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Drive Smart; Drive Safe</a:t>
            </a:r>
          </a:p>
        </p:txBody>
      </p:sp>
      <p:sp>
        <p:nvSpPr>
          <p:cNvPr id="157704" name="Rectangle 8">
            <a:extLst>
              <a:ext uri="{FF2B5EF4-FFF2-40B4-BE49-F238E27FC236}">
                <a16:creationId xmlns:a16="http://schemas.microsoft.com/office/drawing/2014/main" id="{56558346-F0D0-3BC8-B02D-570CE7D3F0E7}"/>
              </a:ext>
            </a:extLst>
          </p:cNvPr>
          <p:cNvSpPr>
            <a:spLocks noChangeArrowheads="1"/>
          </p:cNvSpPr>
          <p:nvPr/>
        </p:nvSpPr>
        <p:spPr bwMode="auto">
          <a:xfrm>
            <a:off x="661988" y="1862138"/>
            <a:ext cx="8482012"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en-US" altLang="en-US" sz="2800"/>
              <a:t>AVOID driving if drowsy. </a:t>
            </a:r>
          </a:p>
          <a:p>
            <a:pPr eaLnBrk="1" hangingPunct="1"/>
            <a:r>
              <a:rPr lang="en-US" altLang="en-US" sz="2800"/>
              <a:t>If you are really sleepy, get a ride home, take a taxi, or use public transportation.</a:t>
            </a:r>
          </a:p>
          <a:p>
            <a:pPr eaLnBrk="1" hangingPunct="1"/>
            <a:r>
              <a:rPr lang="en-US" altLang="en-US" sz="2800"/>
              <a:t>Take a 20 minute nap and/or drink a cup of coffee before going home post-call.</a:t>
            </a:r>
          </a:p>
          <a:p>
            <a:pPr eaLnBrk="1" hangingPunct="1"/>
            <a:r>
              <a:rPr lang="en-US" altLang="en-US" sz="2800"/>
              <a:t>Stop driving if you notice the warning signs of sleepiness.</a:t>
            </a:r>
          </a:p>
          <a:p>
            <a:pPr eaLnBrk="1" hangingPunct="1"/>
            <a:r>
              <a:rPr lang="en-US" altLang="en-US" sz="2800"/>
              <a:t>Pull off the road at a safe place, take a short nap.</a:t>
            </a:r>
            <a:endParaRPr lang="en-US" altLang="en-US" sz="2800" i="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57704"/>
                                        </p:tgtEl>
                                        <p:attrNameLst>
                                          <p:attrName>style.visibility</p:attrName>
                                        </p:attrNameLst>
                                      </p:cBhvr>
                                      <p:to>
                                        <p:strVal val="visible"/>
                                      </p:to>
                                    </p:set>
                                    <p:anim calcmode="lin" valueType="num">
                                      <p:cBhvr additive="base">
                                        <p:cTn id="7" dur="500" fill="hold"/>
                                        <p:tgtEl>
                                          <p:spTgt spid="157704"/>
                                        </p:tgtEl>
                                        <p:attrNameLst>
                                          <p:attrName>ppt_x</p:attrName>
                                        </p:attrNameLst>
                                      </p:cBhvr>
                                      <p:tavLst>
                                        <p:tav tm="0">
                                          <p:val>
                                            <p:strVal val="0-#ppt_w/2"/>
                                          </p:val>
                                        </p:tav>
                                        <p:tav tm="100000">
                                          <p:val>
                                            <p:strVal val="#ppt_x"/>
                                          </p:val>
                                        </p:tav>
                                      </p:tavLst>
                                    </p:anim>
                                    <p:anim calcmode="lin" valueType="num">
                                      <p:cBhvr additive="base">
                                        <p:cTn id="8" dur="500" fill="hold"/>
                                        <p:tgtEl>
                                          <p:spTgt spid="1577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4"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165D0303-206C-6C50-E702-8F7ED8156373}"/>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5843" name="Text Box 3">
            <a:extLst>
              <a:ext uri="{FF2B5EF4-FFF2-40B4-BE49-F238E27FC236}">
                <a16:creationId xmlns:a16="http://schemas.microsoft.com/office/drawing/2014/main" id="{D2F27212-3C3B-C5B1-A1D9-D4F8CA46CC3E}"/>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35844" name="Picture 4">
            <a:extLst>
              <a:ext uri="{FF2B5EF4-FFF2-40B4-BE49-F238E27FC236}">
                <a16:creationId xmlns:a16="http://schemas.microsoft.com/office/drawing/2014/main" id="{4C4110CC-559F-EF06-4BD5-1BBF5705E9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Text Box 5">
            <a:extLst>
              <a:ext uri="{FF2B5EF4-FFF2-40B4-BE49-F238E27FC236}">
                <a16:creationId xmlns:a16="http://schemas.microsoft.com/office/drawing/2014/main" id="{390EB3F6-895C-6F18-BB64-390B10CBD939}"/>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35846" name="Line 6">
            <a:extLst>
              <a:ext uri="{FF2B5EF4-FFF2-40B4-BE49-F238E27FC236}">
                <a16:creationId xmlns:a16="http://schemas.microsoft.com/office/drawing/2014/main" id="{85725422-9BB7-21E6-D87D-99410334D173}"/>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47" name="Text Box 7">
            <a:extLst>
              <a:ext uri="{FF2B5EF4-FFF2-40B4-BE49-F238E27FC236}">
                <a16:creationId xmlns:a16="http://schemas.microsoft.com/office/drawing/2014/main" id="{1D0A0A17-45FD-9EAE-64C0-668633C9F6C7}"/>
              </a:ext>
            </a:extLst>
          </p:cNvPr>
          <p:cNvSpPr txBox="1">
            <a:spLocks noChangeArrowheads="1"/>
          </p:cNvSpPr>
          <p:nvPr/>
        </p:nvSpPr>
        <p:spPr bwMode="auto">
          <a:xfrm>
            <a:off x="609600" y="838200"/>
            <a:ext cx="8305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Drowsy Driving: </a:t>
            </a:r>
            <a:br>
              <a:rPr lang="en-US" altLang="en-US" sz="4000" b="1">
                <a:solidFill>
                  <a:srgbClr val="333399"/>
                </a:solidFill>
              </a:rPr>
            </a:br>
            <a:r>
              <a:rPr lang="en-US" altLang="en-US" sz="4000" b="1">
                <a:solidFill>
                  <a:srgbClr val="333399"/>
                </a:solidFill>
              </a:rPr>
              <a:t>What Does Not Work</a:t>
            </a:r>
          </a:p>
        </p:txBody>
      </p:sp>
      <p:sp>
        <p:nvSpPr>
          <p:cNvPr id="158728" name="Rectangle 8">
            <a:extLst>
              <a:ext uri="{FF2B5EF4-FFF2-40B4-BE49-F238E27FC236}">
                <a16:creationId xmlns:a16="http://schemas.microsoft.com/office/drawing/2014/main" id="{7501DE0E-987D-AA8B-D3F8-C827600CC113}"/>
              </a:ext>
            </a:extLst>
          </p:cNvPr>
          <p:cNvSpPr>
            <a:spLocks noChangeArrowheads="1"/>
          </p:cNvSpPr>
          <p:nvPr/>
        </p:nvSpPr>
        <p:spPr bwMode="auto">
          <a:xfrm>
            <a:off x="685800" y="2362200"/>
            <a:ext cx="83058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en-US" altLang="en-US" sz="2800"/>
              <a:t>Turning up the radio</a:t>
            </a:r>
          </a:p>
          <a:p>
            <a:pPr eaLnBrk="1" hangingPunct="1"/>
            <a:r>
              <a:rPr lang="en-US" altLang="en-US" sz="2800"/>
              <a:t>Opening the car window</a:t>
            </a:r>
          </a:p>
          <a:p>
            <a:pPr eaLnBrk="1" hangingPunct="1"/>
            <a:r>
              <a:rPr lang="en-US" altLang="en-US" sz="2800"/>
              <a:t>Chewing gum</a:t>
            </a:r>
          </a:p>
          <a:p>
            <a:pPr eaLnBrk="1" hangingPunct="1"/>
            <a:r>
              <a:rPr lang="en-US" altLang="en-US" sz="2800"/>
              <a:t>Blowing cold air (water) on your face</a:t>
            </a:r>
          </a:p>
          <a:p>
            <a:pPr eaLnBrk="1" hangingPunct="1"/>
            <a:r>
              <a:rPr lang="en-US" altLang="en-US" sz="2800"/>
              <a:t>Slapping (pinching) yourself hard</a:t>
            </a:r>
          </a:p>
          <a:p>
            <a:pPr eaLnBrk="1" hangingPunct="1"/>
            <a:r>
              <a:rPr lang="en-US" altLang="en-US" sz="2800"/>
              <a:t>Promising yourself a reward for staying awake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58728"/>
                                        </p:tgtEl>
                                        <p:attrNameLst>
                                          <p:attrName>style.visibility</p:attrName>
                                        </p:attrNameLst>
                                      </p:cBhvr>
                                      <p:to>
                                        <p:strVal val="visible"/>
                                      </p:to>
                                    </p:set>
                                    <p:anim calcmode="lin" valueType="num">
                                      <p:cBhvr additive="base">
                                        <p:cTn id="7" dur="500" fill="hold"/>
                                        <p:tgtEl>
                                          <p:spTgt spid="158728"/>
                                        </p:tgtEl>
                                        <p:attrNameLst>
                                          <p:attrName>ppt_x</p:attrName>
                                        </p:attrNameLst>
                                      </p:cBhvr>
                                      <p:tavLst>
                                        <p:tav tm="0">
                                          <p:val>
                                            <p:strVal val="0-#ppt_w/2"/>
                                          </p:val>
                                        </p:tav>
                                        <p:tav tm="100000">
                                          <p:val>
                                            <p:strVal val="#ppt_x"/>
                                          </p:val>
                                        </p:tav>
                                      </p:tavLst>
                                    </p:anim>
                                    <p:anim calcmode="lin" valueType="num">
                                      <p:cBhvr additive="base">
                                        <p:cTn id="8" dur="500" fill="hold"/>
                                        <p:tgtEl>
                                          <p:spTgt spid="1587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8"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B659688E-EE10-4C68-4819-CB224EC6100B}"/>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6867" name="Text Box 3">
            <a:extLst>
              <a:ext uri="{FF2B5EF4-FFF2-40B4-BE49-F238E27FC236}">
                <a16:creationId xmlns:a16="http://schemas.microsoft.com/office/drawing/2014/main" id="{E2AD54BB-9639-6452-4478-B47EC1D924B1}"/>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36868" name="Picture 4">
            <a:extLst>
              <a:ext uri="{FF2B5EF4-FFF2-40B4-BE49-F238E27FC236}">
                <a16:creationId xmlns:a16="http://schemas.microsoft.com/office/drawing/2014/main" id="{8BC9E4BA-15AE-9162-EE73-87C2CFEC6F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 Box 5">
            <a:extLst>
              <a:ext uri="{FF2B5EF4-FFF2-40B4-BE49-F238E27FC236}">
                <a16:creationId xmlns:a16="http://schemas.microsoft.com/office/drawing/2014/main" id="{DAD6924E-F1BF-2B7F-C244-837C816C9FC9}"/>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36870" name="Line 6">
            <a:extLst>
              <a:ext uri="{FF2B5EF4-FFF2-40B4-BE49-F238E27FC236}">
                <a16:creationId xmlns:a16="http://schemas.microsoft.com/office/drawing/2014/main" id="{73FD1D69-18B6-6070-E6C2-C6EBDD94AAB7}"/>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1" name="Text Box 7">
            <a:extLst>
              <a:ext uri="{FF2B5EF4-FFF2-40B4-BE49-F238E27FC236}">
                <a16:creationId xmlns:a16="http://schemas.microsoft.com/office/drawing/2014/main" id="{253FFB70-6B69-2CAB-63C8-9B10E93A4556}"/>
              </a:ext>
            </a:extLst>
          </p:cNvPr>
          <p:cNvSpPr txBox="1">
            <a:spLocks noChangeArrowheads="1"/>
          </p:cNvSpPr>
          <p:nvPr/>
        </p:nvSpPr>
        <p:spPr bwMode="auto">
          <a:xfrm>
            <a:off x="1447800" y="2514600"/>
            <a:ext cx="6704013"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000" b="1">
                <a:solidFill>
                  <a:srgbClr val="333399"/>
                </a:solidFill>
              </a:rPr>
              <a:t>It takes only a 4 second</a:t>
            </a:r>
            <a:br>
              <a:rPr lang="en-US" altLang="en-US" sz="4000" b="1">
                <a:solidFill>
                  <a:srgbClr val="333399"/>
                </a:solidFill>
              </a:rPr>
            </a:br>
            <a:r>
              <a:rPr lang="en-US" altLang="en-US" sz="4000" b="1">
                <a:solidFill>
                  <a:srgbClr val="333399"/>
                </a:solidFill>
              </a:rPr>
              <a:t>lapse in attention to have a</a:t>
            </a:r>
            <a:br>
              <a:rPr lang="en-US" altLang="en-US" sz="4000" b="1">
                <a:solidFill>
                  <a:srgbClr val="333399"/>
                </a:solidFill>
              </a:rPr>
            </a:br>
            <a:r>
              <a:rPr lang="en-US" altLang="en-US" sz="4000" b="1">
                <a:solidFill>
                  <a:srgbClr val="333399"/>
                </a:solidFill>
              </a:rPr>
              <a:t>drowsy driving crash.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8111F66-97E1-4FD2-2644-9B72D0C84493}"/>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7891" name="Text Box 3">
            <a:extLst>
              <a:ext uri="{FF2B5EF4-FFF2-40B4-BE49-F238E27FC236}">
                <a16:creationId xmlns:a16="http://schemas.microsoft.com/office/drawing/2014/main" id="{3EEDB780-B368-66BE-978E-0808AC3026C3}"/>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37892" name="Picture 4">
            <a:extLst>
              <a:ext uri="{FF2B5EF4-FFF2-40B4-BE49-F238E27FC236}">
                <a16:creationId xmlns:a16="http://schemas.microsoft.com/office/drawing/2014/main" id="{CD42C8C1-5D15-5D30-D5FF-FA431D9CFC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 Box 5">
            <a:extLst>
              <a:ext uri="{FF2B5EF4-FFF2-40B4-BE49-F238E27FC236}">
                <a16:creationId xmlns:a16="http://schemas.microsoft.com/office/drawing/2014/main" id="{831DB8D9-60F5-231B-CC54-937273511676}"/>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37894" name="Line 6">
            <a:extLst>
              <a:ext uri="{FF2B5EF4-FFF2-40B4-BE49-F238E27FC236}">
                <a16:creationId xmlns:a16="http://schemas.microsoft.com/office/drawing/2014/main" id="{6E65CBC6-E1B2-207D-D6D6-EA617075D2A4}"/>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5" name="Text Box 7">
            <a:extLst>
              <a:ext uri="{FF2B5EF4-FFF2-40B4-BE49-F238E27FC236}">
                <a16:creationId xmlns:a16="http://schemas.microsoft.com/office/drawing/2014/main" id="{A6F2C9E0-B749-BADF-A7BF-19153088F581}"/>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Caffeine</a:t>
            </a:r>
          </a:p>
        </p:txBody>
      </p:sp>
      <p:sp>
        <p:nvSpPr>
          <p:cNvPr id="161800" name="Rectangle 8">
            <a:extLst>
              <a:ext uri="{FF2B5EF4-FFF2-40B4-BE49-F238E27FC236}">
                <a16:creationId xmlns:a16="http://schemas.microsoft.com/office/drawing/2014/main" id="{A6EED850-5C86-02A1-700E-C39D8302C559}"/>
              </a:ext>
            </a:extLst>
          </p:cNvPr>
          <p:cNvSpPr>
            <a:spLocks noChangeArrowheads="1"/>
          </p:cNvSpPr>
          <p:nvPr/>
        </p:nvSpPr>
        <p:spPr bwMode="auto">
          <a:xfrm>
            <a:off x="609600" y="1905000"/>
            <a:ext cx="8382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en-US" altLang="en-US" sz="2800" i="1"/>
              <a:t>Strategic</a:t>
            </a:r>
            <a:r>
              <a:rPr lang="en-US" altLang="en-US" sz="2800"/>
              <a:t> consumption is key</a:t>
            </a:r>
          </a:p>
          <a:p>
            <a:pPr eaLnBrk="1" hangingPunct="1"/>
            <a:r>
              <a:rPr lang="en-US" altLang="en-US" sz="2800"/>
              <a:t>Effects within 15 – 30 minutes; half-life 3 to 7 hours</a:t>
            </a:r>
          </a:p>
          <a:p>
            <a:pPr eaLnBrk="1" hangingPunct="1"/>
            <a:r>
              <a:rPr lang="en-US" altLang="en-US" sz="2800"/>
              <a:t>Use for temporary relief of sleepiness</a:t>
            </a:r>
          </a:p>
          <a:p>
            <a:pPr eaLnBrk="1" hangingPunct="1"/>
            <a:r>
              <a:rPr lang="en-US" altLang="en-US" sz="2800"/>
              <a:t>Cons: </a:t>
            </a:r>
          </a:p>
          <a:p>
            <a:pPr lvl="1" eaLnBrk="1" hangingPunct="1"/>
            <a:r>
              <a:rPr lang="en-US" altLang="en-US"/>
              <a:t>disrupts subsequent sleep (more arousals)</a:t>
            </a:r>
          </a:p>
          <a:p>
            <a:pPr lvl="1" eaLnBrk="1" hangingPunct="1"/>
            <a:r>
              <a:rPr lang="en-US" altLang="en-US"/>
              <a:t>tolerance may develop </a:t>
            </a:r>
          </a:p>
          <a:p>
            <a:pPr lvl="1" eaLnBrk="1" hangingPunct="1"/>
            <a:r>
              <a:rPr lang="en-US" altLang="en-US"/>
              <a:t>diuretic effects </a:t>
            </a:r>
          </a:p>
          <a:p>
            <a:pPr algn="ctr" eaLnBrk="1" hangingPunct="1">
              <a:buFontTx/>
              <a:buNone/>
            </a:pPr>
            <a:endParaRPr lang="en-US" altLang="en-US" sz="2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61800"/>
                                        </p:tgtEl>
                                        <p:attrNameLst>
                                          <p:attrName>style.visibility</p:attrName>
                                        </p:attrNameLst>
                                      </p:cBhvr>
                                      <p:to>
                                        <p:strVal val="visible"/>
                                      </p:to>
                                    </p:set>
                                    <p:anim calcmode="lin" valueType="num">
                                      <p:cBhvr additive="base">
                                        <p:cTn id="7" dur="500" fill="hold"/>
                                        <p:tgtEl>
                                          <p:spTgt spid="161800"/>
                                        </p:tgtEl>
                                        <p:attrNameLst>
                                          <p:attrName>ppt_x</p:attrName>
                                        </p:attrNameLst>
                                      </p:cBhvr>
                                      <p:tavLst>
                                        <p:tav tm="0">
                                          <p:val>
                                            <p:strVal val="0-#ppt_w/2"/>
                                          </p:val>
                                        </p:tav>
                                        <p:tav tm="100000">
                                          <p:val>
                                            <p:strVal val="#ppt_x"/>
                                          </p:val>
                                        </p:tav>
                                      </p:tavLst>
                                    </p:anim>
                                    <p:anim calcmode="lin" valueType="num">
                                      <p:cBhvr additive="base">
                                        <p:cTn id="8" dur="500" fill="hold"/>
                                        <p:tgtEl>
                                          <p:spTgt spid="1618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800"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489B22EF-F112-96E1-38AD-232AB704D0FB}"/>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8915" name="Text Box 3">
            <a:extLst>
              <a:ext uri="{FF2B5EF4-FFF2-40B4-BE49-F238E27FC236}">
                <a16:creationId xmlns:a16="http://schemas.microsoft.com/office/drawing/2014/main" id="{F33C2916-EAE2-8B2C-9556-E9069138DFAE}"/>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38916" name="Picture 4">
            <a:extLst>
              <a:ext uri="{FF2B5EF4-FFF2-40B4-BE49-F238E27FC236}">
                <a16:creationId xmlns:a16="http://schemas.microsoft.com/office/drawing/2014/main" id="{C609036C-AD06-5F3F-1B8C-825A0CAB1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 Box 5">
            <a:extLst>
              <a:ext uri="{FF2B5EF4-FFF2-40B4-BE49-F238E27FC236}">
                <a16:creationId xmlns:a16="http://schemas.microsoft.com/office/drawing/2014/main" id="{17BEA503-3A27-9299-8FBE-FD9DBCBAE660}"/>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38918" name="Line 6">
            <a:extLst>
              <a:ext uri="{FF2B5EF4-FFF2-40B4-BE49-F238E27FC236}">
                <a16:creationId xmlns:a16="http://schemas.microsoft.com/office/drawing/2014/main" id="{4D0BFD13-5290-3259-512F-3A243836C6FD}"/>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19" name="Text Box 7">
            <a:extLst>
              <a:ext uri="{FF2B5EF4-FFF2-40B4-BE49-F238E27FC236}">
                <a16:creationId xmlns:a16="http://schemas.microsoft.com/office/drawing/2014/main" id="{011D9E20-38CD-21CC-28F9-A55A14A8FC8A}"/>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How To Survive Night Float</a:t>
            </a:r>
          </a:p>
        </p:txBody>
      </p:sp>
      <p:sp>
        <p:nvSpPr>
          <p:cNvPr id="163848" name="Rectangle 8">
            <a:extLst>
              <a:ext uri="{FF2B5EF4-FFF2-40B4-BE49-F238E27FC236}">
                <a16:creationId xmlns:a16="http://schemas.microsoft.com/office/drawing/2014/main" id="{A8ED5AEA-7AE7-3C7C-68CD-4D5311451625}"/>
              </a:ext>
            </a:extLst>
          </p:cNvPr>
          <p:cNvSpPr>
            <a:spLocks noChangeArrowheads="1"/>
          </p:cNvSpPr>
          <p:nvPr/>
        </p:nvSpPr>
        <p:spPr bwMode="auto">
          <a:xfrm>
            <a:off x="609600" y="1905000"/>
            <a:ext cx="8077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pPr>
            <a:r>
              <a:rPr lang="en-US" altLang="en-US" sz="2800"/>
              <a:t>Protect your sleep.</a:t>
            </a:r>
          </a:p>
          <a:p>
            <a:pPr eaLnBrk="1" hangingPunct="1">
              <a:lnSpc>
                <a:spcPct val="90000"/>
              </a:lnSpc>
            </a:pPr>
            <a:r>
              <a:rPr lang="en-US" altLang="en-US" sz="2800"/>
              <a:t>Nap before work. </a:t>
            </a:r>
          </a:p>
          <a:p>
            <a:pPr eaLnBrk="1" hangingPunct="1">
              <a:lnSpc>
                <a:spcPct val="90000"/>
              </a:lnSpc>
            </a:pPr>
            <a:r>
              <a:rPr lang="en-US" altLang="en-US" sz="2800"/>
              <a:t>Consider “splitting” sleep into two 4 hour periods.</a:t>
            </a:r>
          </a:p>
          <a:p>
            <a:pPr eaLnBrk="1" hangingPunct="1"/>
            <a:r>
              <a:rPr lang="en-US" altLang="en-US" sz="2800"/>
              <a:t>Have as much exposure to bright light as possible when you need to be alert.</a:t>
            </a:r>
          </a:p>
          <a:p>
            <a:pPr eaLnBrk="1" hangingPunct="1"/>
            <a:r>
              <a:rPr lang="en-US" altLang="en-US" sz="2800"/>
              <a:t>Avoid light exposure in the morning after night shift (be cool and wear dark glasses driving home from work).</a:t>
            </a:r>
          </a:p>
          <a:p>
            <a:pPr eaLnBrk="1" hangingPunct="1">
              <a:lnSpc>
                <a:spcPct val="90000"/>
              </a:lnSpc>
            </a:pPr>
            <a:endParaRPr lang="en-US" altLang="en-US" sz="2800"/>
          </a:p>
          <a:p>
            <a:pPr algn="ctr" eaLnBrk="1" hangingPunct="1">
              <a:lnSpc>
                <a:spcPct val="90000"/>
              </a:lnSpc>
              <a:buFontTx/>
              <a:buNone/>
            </a:pPr>
            <a:endParaRPr lang="en-US" altLang="en-US" sz="2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63848"/>
                                        </p:tgtEl>
                                        <p:attrNameLst>
                                          <p:attrName>style.visibility</p:attrName>
                                        </p:attrNameLst>
                                      </p:cBhvr>
                                      <p:to>
                                        <p:strVal val="visible"/>
                                      </p:to>
                                    </p:set>
                                    <p:anim calcmode="lin" valueType="num">
                                      <p:cBhvr additive="base">
                                        <p:cTn id="7" dur="500" fill="hold"/>
                                        <p:tgtEl>
                                          <p:spTgt spid="163848"/>
                                        </p:tgtEl>
                                        <p:attrNameLst>
                                          <p:attrName>ppt_x</p:attrName>
                                        </p:attrNameLst>
                                      </p:cBhvr>
                                      <p:tavLst>
                                        <p:tav tm="0">
                                          <p:val>
                                            <p:strVal val="0-#ppt_w/2"/>
                                          </p:val>
                                        </p:tav>
                                        <p:tav tm="100000">
                                          <p:val>
                                            <p:strVal val="#ppt_x"/>
                                          </p:val>
                                        </p:tav>
                                      </p:tavLst>
                                    </p:anim>
                                    <p:anim calcmode="lin" valueType="num">
                                      <p:cBhvr additive="base">
                                        <p:cTn id="8" dur="500" fill="hold"/>
                                        <p:tgtEl>
                                          <p:spTgt spid="1638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8"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52C0A1D2-514A-A15A-A8B0-00F67DD05563}"/>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9939" name="Text Box 3">
            <a:extLst>
              <a:ext uri="{FF2B5EF4-FFF2-40B4-BE49-F238E27FC236}">
                <a16:creationId xmlns:a16="http://schemas.microsoft.com/office/drawing/2014/main" id="{DE5C3503-B7FB-D6F8-4A94-CB22E2E28513}"/>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39940" name="Picture 4">
            <a:extLst>
              <a:ext uri="{FF2B5EF4-FFF2-40B4-BE49-F238E27FC236}">
                <a16:creationId xmlns:a16="http://schemas.microsoft.com/office/drawing/2014/main" id="{502AF0CA-45B6-3309-9EF0-8A605A380F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Text Box 5">
            <a:extLst>
              <a:ext uri="{FF2B5EF4-FFF2-40B4-BE49-F238E27FC236}">
                <a16:creationId xmlns:a16="http://schemas.microsoft.com/office/drawing/2014/main" id="{B8512EAA-3342-579F-D13A-398EF0403AFD}"/>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39942" name="Line 6">
            <a:extLst>
              <a:ext uri="{FF2B5EF4-FFF2-40B4-BE49-F238E27FC236}">
                <a16:creationId xmlns:a16="http://schemas.microsoft.com/office/drawing/2014/main" id="{021382D9-4C93-BE7F-1B51-4B9C1E08280F}"/>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43" name="Text Box 7">
            <a:extLst>
              <a:ext uri="{FF2B5EF4-FFF2-40B4-BE49-F238E27FC236}">
                <a16:creationId xmlns:a16="http://schemas.microsoft.com/office/drawing/2014/main" id="{3D5BBDF2-C215-0847-4B85-995AE50CDC8D}"/>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Alertness Strategies</a:t>
            </a:r>
          </a:p>
        </p:txBody>
      </p:sp>
      <p:sp>
        <p:nvSpPr>
          <p:cNvPr id="39944" name="Rectangle 8">
            <a:extLst>
              <a:ext uri="{FF2B5EF4-FFF2-40B4-BE49-F238E27FC236}">
                <a16:creationId xmlns:a16="http://schemas.microsoft.com/office/drawing/2014/main" id="{D646CD1B-9691-B71E-A4B6-BE21A77311C8}"/>
              </a:ext>
            </a:extLst>
          </p:cNvPr>
          <p:cNvSpPr>
            <a:spLocks noChangeArrowheads="1"/>
          </p:cNvSpPr>
          <p:nvPr/>
        </p:nvSpPr>
        <p:spPr bwMode="auto">
          <a:xfrm>
            <a:off x="685800" y="2057400"/>
            <a:ext cx="784860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pPr>
            <a:r>
              <a:rPr lang="en-US" altLang="en-US" sz="2800"/>
              <a:t>There is no “magic bullet.” </a:t>
            </a:r>
          </a:p>
          <a:p>
            <a:pPr eaLnBrk="1" hangingPunct="1">
              <a:lnSpc>
                <a:spcPct val="90000"/>
              </a:lnSpc>
            </a:pPr>
            <a:r>
              <a:rPr lang="en-US" altLang="en-US" sz="2800"/>
              <a:t>Know your own vulnerability to sleep loss.</a:t>
            </a:r>
          </a:p>
          <a:p>
            <a:pPr eaLnBrk="1" hangingPunct="1">
              <a:lnSpc>
                <a:spcPct val="90000"/>
              </a:lnSpc>
            </a:pPr>
            <a:r>
              <a:rPr lang="en-US" altLang="en-US" sz="2800"/>
              <a:t>Learn what works for you from a range of strategies. </a:t>
            </a:r>
          </a:p>
          <a:p>
            <a:pPr eaLnBrk="1" hangingPunct="1">
              <a:lnSpc>
                <a:spcPct val="90000"/>
              </a:lnSpc>
            </a:pPr>
            <a:r>
              <a:rPr lang="en-US" altLang="en-US" sz="2800"/>
              <a:t>There needs to be a shared responsibility                   for fatigue management and a “culture of support” in the training program.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1001B6A7-2ED4-F44C-888A-A651F2171BF9}"/>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0963" name="Text Box 3">
            <a:extLst>
              <a:ext uri="{FF2B5EF4-FFF2-40B4-BE49-F238E27FC236}">
                <a16:creationId xmlns:a16="http://schemas.microsoft.com/office/drawing/2014/main" id="{2A66452D-E5BD-E837-7D11-71A122F3E586}"/>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40964" name="Picture 4">
            <a:extLst>
              <a:ext uri="{FF2B5EF4-FFF2-40B4-BE49-F238E27FC236}">
                <a16:creationId xmlns:a16="http://schemas.microsoft.com/office/drawing/2014/main" id="{E14300BE-B2CB-6961-9763-E932D243E5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 Box 5">
            <a:extLst>
              <a:ext uri="{FF2B5EF4-FFF2-40B4-BE49-F238E27FC236}">
                <a16:creationId xmlns:a16="http://schemas.microsoft.com/office/drawing/2014/main" id="{ABDF8F3A-1F5A-09E9-D0EE-E3DFEDB540AF}"/>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40966" name="Line 6">
            <a:extLst>
              <a:ext uri="{FF2B5EF4-FFF2-40B4-BE49-F238E27FC236}">
                <a16:creationId xmlns:a16="http://schemas.microsoft.com/office/drawing/2014/main" id="{558466AC-8B2B-39B3-914B-1E1196DC84B7}"/>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7" name="Text Box 7">
            <a:extLst>
              <a:ext uri="{FF2B5EF4-FFF2-40B4-BE49-F238E27FC236}">
                <a16:creationId xmlns:a16="http://schemas.microsoft.com/office/drawing/2014/main" id="{6109956D-4D5E-8741-CAE9-F5F9D919C628}"/>
              </a:ext>
            </a:extLst>
          </p:cNvPr>
          <p:cNvSpPr txBox="1">
            <a:spLocks noChangeArrowheads="1"/>
          </p:cNvSpPr>
          <p:nvPr/>
        </p:nvSpPr>
        <p:spPr bwMode="auto">
          <a:xfrm>
            <a:off x="609600" y="838200"/>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000" b="1">
                <a:solidFill>
                  <a:srgbClr val="333399"/>
                </a:solidFill>
              </a:rPr>
              <a:t>In Summary…</a:t>
            </a:r>
          </a:p>
        </p:txBody>
      </p:sp>
      <p:sp>
        <p:nvSpPr>
          <p:cNvPr id="40968" name="Rectangle 8">
            <a:extLst>
              <a:ext uri="{FF2B5EF4-FFF2-40B4-BE49-F238E27FC236}">
                <a16:creationId xmlns:a16="http://schemas.microsoft.com/office/drawing/2014/main" id="{D31C1A4D-7075-D652-787D-02DEAF33B9D1}"/>
              </a:ext>
            </a:extLst>
          </p:cNvPr>
          <p:cNvSpPr>
            <a:spLocks noChangeArrowheads="1"/>
          </p:cNvSpPr>
          <p:nvPr/>
        </p:nvSpPr>
        <p:spPr bwMode="auto">
          <a:xfrm>
            <a:off x="646113" y="1676400"/>
            <a:ext cx="8193087"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en-US" altLang="en-US" sz="2800"/>
              <a:t>Fatigue is an impairment like alcohol or drugs.</a:t>
            </a:r>
          </a:p>
          <a:p>
            <a:pPr eaLnBrk="1" hangingPunct="1"/>
            <a:r>
              <a:rPr lang="en-US" altLang="en-US" sz="2800"/>
              <a:t>Drowsiness, sleepiness, and fatigue cannot be eliminated in residency, but can be managed.</a:t>
            </a:r>
          </a:p>
          <a:p>
            <a:pPr eaLnBrk="1" hangingPunct="1"/>
            <a:r>
              <a:rPr lang="en-US" altLang="en-US" sz="2800"/>
              <a:t>Recognition of sleepiness and fatigue and use of alertness management strategies are simple ways to help combat sleepiness in residency.</a:t>
            </a:r>
          </a:p>
          <a:p>
            <a:pPr eaLnBrk="1" hangingPunct="1"/>
            <a:r>
              <a:rPr lang="en-US" altLang="en-US" sz="2800"/>
              <a:t>When sleepiness interferes with your performance or health, talk to your supervisors and program director.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7D403730-CFE5-3775-4255-B9C99A6984F0}"/>
              </a:ext>
            </a:extLst>
          </p:cNvPr>
          <p:cNvSpPr>
            <a:spLocks noChangeArrowheads="1"/>
          </p:cNvSpPr>
          <p:nvPr/>
        </p:nvSpPr>
        <p:spPr bwMode="auto">
          <a:xfrm>
            <a:off x="0" y="0"/>
            <a:ext cx="457200" cy="685800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107763" dir="18900000" algn="ctr" rotWithShape="0">
                    <a:schemeClr val="bg2">
                      <a:alpha val="50000"/>
                    </a:schemeClr>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1987" name="Text Box 3">
            <a:extLst>
              <a:ext uri="{FF2B5EF4-FFF2-40B4-BE49-F238E27FC236}">
                <a16:creationId xmlns:a16="http://schemas.microsoft.com/office/drawing/2014/main" id="{EE6E0292-7532-E26F-59BF-21040B151FE1}"/>
              </a:ext>
            </a:extLst>
          </p:cNvPr>
          <p:cNvSpPr txBox="1">
            <a:spLocks noChangeArrowheads="1"/>
          </p:cNvSpPr>
          <p:nvPr/>
        </p:nvSpPr>
        <p:spPr bwMode="auto">
          <a:xfrm>
            <a:off x="6172200" y="6553200"/>
            <a:ext cx="2971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200"/>
              <a:t>© American Academy of Sleep Medicine</a:t>
            </a:r>
          </a:p>
        </p:txBody>
      </p:sp>
      <p:pic>
        <p:nvPicPr>
          <p:cNvPr id="41988" name="Picture 4">
            <a:extLst>
              <a:ext uri="{FF2B5EF4-FFF2-40B4-BE49-F238E27FC236}">
                <a16:creationId xmlns:a16="http://schemas.microsoft.com/office/drawing/2014/main" id="{A114D950-1B88-BC57-332F-38F1736CA7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0"/>
            <a:ext cx="904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Text Box 5">
            <a:extLst>
              <a:ext uri="{FF2B5EF4-FFF2-40B4-BE49-F238E27FC236}">
                <a16:creationId xmlns:a16="http://schemas.microsoft.com/office/drawing/2014/main" id="{1E39FAC0-6800-B36E-DB17-482CD5ECA1B7}"/>
              </a:ext>
            </a:extLst>
          </p:cNvPr>
          <p:cNvSpPr txBox="1">
            <a:spLocks noChangeArrowheads="1"/>
          </p:cNvSpPr>
          <p:nvPr/>
        </p:nvSpPr>
        <p:spPr bwMode="auto">
          <a:xfrm>
            <a:off x="1409700" y="1905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400" b="1"/>
              <a:t>American Academy of Sleep Medicine</a:t>
            </a:r>
          </a:p>
        </p:txBody>
      </p:sp>
      <p:sp>
        <p:nvSpPr>
          <p:cNvPr id="41990" name="Line 6">
            <a:extLst>
              <a:ext uri="{FF2B5EF4-FFF2-40B4-BE49-F238E27FC236}">
                <a16:creationId xmlns:a16="http://schemas.microsoft.com/office/drawing/2014/main" id="{4C47B54A-4830-770B-B918-B4D1D1860116}"/>
              </a:ext>
            </a:extLst>
          </p:cNvPr>
          <p:cNvSpPr>
            <a:spLocks noChangeShapeType="1"/>
          </p:cNvSpPr>
          <p:nvPr/>
        </p:nvSpPr>
        <p:spPr bwMode="auto">
          <a:xfrm>
            <a:off x="457200" y="762000"/>
            <a:ext cx="868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991" name="Text Box 8">
            <a:extLst>
              <a:ext uri="{FF2B5EF4-FFF2-40B4-BE49-F238E27FC236}">
                <a16:creationId xmlns:a16="http://schemas.microsoft.com/office/drawing/2014/main" id="{4E7790D1-D4C1-A4F4-9E0A-354E414FAA3C}"/>
              </a:ext>
            </a:extLst>
          </p:cNvPr>
          <p:cNvSpPr txBox="1">
            <a:spLocks noChangeArrowheads="1"/>
          </p:cNvSpPr>
          <p:nvPr/>
        </p:nvSpPr>
        <p:spPr bwMode="auto">
          <a:xfrm>
            <a:off x="827088" y="4121150"/>
            <a:ext cx="77851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3200">
                <a:solidFill>
                  <a:srgbClr val="333399"/>
                </a:solidFill>
              </a:rPr>
              <a:t>For More Information Contact:</a:t>
            </a:r>
            <a:br>
              <a:rPr lang="en-US" altLang="en-US" sz="3200">
                <a:solidFill>
                  <a:srgbClr val="333399"/>
                </a:solidFill>
              </a:rPr>
            </a:br>
            <a:r>
              <a:rPr lang="en-US" altLang="en-US" sz="3200">
                <a:solidFill>
                  <a:srgbClr val="333399"/>
                </a:solidFill>
              </a:rPr>
              <a:t>Your local Sleep Education Advocate</a:t>
            </a:r>
            <a:br>
              <a:rPr lang="en-US" altLang="en-US" sz="3200">
                <a:solidFill>
                  <a:srgbClr val="333399"/>
                </a:solidFill>
              </a:rPr>
            </a:br>
            <a:r>
              <a:rPr lang="en-US" altLang="en-US" sz="3200">
                <a:solidFill>
                  <a:srgbClr val="333399"/>
                </a:solidFill>
              </a:rPr>
              <a:t>or visit </a:t>
            </a:r>
            <a:br>
              <a:rPr lang="en-US" altLang="en-US" sz="3200">
                <a:solidFill>
                  <a:srgbClr val="333399"/>
                </a:solidFill>
              </a:rPr>
            </a:br>
            <a:r>
              <a:rPr lang="en-US" altLang="en-US" sz="3200">
                <a:solidFill>
                  <a:srgbClr val="333399"/>
                </a:solidFill>
              </a:rPr>
              <a:t>www.aasmnet.org/MEDSleepprogram.htm</a:t>
            </a:r>
          </a:p>
        </p:txBody>
      </p:sp>
      <p:pic>
        <p:nvPicPr>
          <p:cNvPr id="41992" name="Picture 9">
            <a:extLst>
              <a:ext uri="{FF2B5EF4-FFF2-40B4-BE49-F238E27FC236}">
                <a16:creationId xmlns:a16="http://schemas.microsoft.com/office/drawing/2014/main" id="{EC091E61-7FD9-43EA-20C1-42ED868075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9013" y="1066800"/>
            <a:ext cx="2414587"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1227</TotalTime>
  <Words>2381</Words>
  <Application>Microsoft Office PowerPoint</Application>
  <PresentationFormat>On-screen Show (4:3)</PresentationFormat>
  <Paragraphs>251</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AASM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Heather Territo</cp:lastModifiedBy>
  <cp:revision>87</cp:revision>
  <dcterms:created xsi:type="dcterms:W3CDTF">2003-04-25T13:39:40Z</dcterms:created>
  <dcterms:modified xsi:type="dcterms:W3CDTF">2023-03-21T17:55:27Z</dcterms:modified>
</cp:coreProperties>
</file>